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1" r:id="rId5"/>
    <p:sldId id="262"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1167B-DE48-4CDF-BA8C-9001D1161A0A}" v="2" dt="2022-02-22T17:25:23.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4655" autoAdjust="0"/>
  </p:normalViewPr>
  <p:slideViewPr>
    <p:cSldViewPr snapToGrid="0">
      <p:cViewPr varScale="1">
        <p:scale>
          <a:sx n="83" d="100"/>
          <a:sy n="83" d="100"/>
        </p:scale>
        <p:origin x="7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Temperature and Humidity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formatdata!$A$3:$A$43</c:f>
              <c:numCache>
                <c:formatCode>General</c:formatCode>
                <c:ptCount val="41"/>
                <c:pt idx="0">
                  <c:v>20.6</c:v>
                </c:pt>
                <c:pt idx="1">
                  <c:v>18.5</c:v>
                </c:pt>
                <c:pt idx="2">
                  <c:v>16.2</c:v>
                </c:pt>
                <c:pt idx="3">
                  <c:v>14.8</c:v>
                </c:pt>
                <c:pt idx="4">
                  <c:v>10.7</c:v>
                </c:pt>
                <c:pt idx="5">
                  <c:v>5.6</c:v>
                </c:pt>
                <c:pt idx="6">
                  <c:v>10.4</c:v>
                </c:pt>
                <c:pt idx="7">
                  <c:v>16.5</c:v>
                </c:pt>
                <c:pt idx="8">
                  <c:v>18.8</c:v>
                </c:pt>
                <c:pt idx="9">
                  <c:v>20.399999999999999</c:v>
                </c:pt>
                <c:pt idx="10">
                  <c:v>21.3</c:v>
                </c:pt>
                <c:pt idx="11">
                  <c:v>21.1</c:v>
                </c:pt>
                <c:pt idx="12">
                  <c:v>17.8</c:v>
                </c:pt>
                <c:pt idx="13">
                  <c:v>16.100000000000001</c:v>
                </c:pt>
                <c:pt idx="14">
                  <c:v>4.5</c:v>
                </c:pt>
                <c:pt idx="15">
                  <c:v>4.3</c:v>
                </c:pt>
                <c:pt idx="16">
                  <c:v>4.2</c:v>
                </c:pt>
                <c:pt idx="17">
                  <c:v>7.7</c:v>
                </c:pt>
                <c:pt idx="18">
                  <c:v>12.2</c:v>
                </c:pt>
                <c:pt idx="19">
                  <c:v>15.2</c:v>
                </c:pt>
                <c:pt idx="20">
                  <c:v>17.399999999999999</c:v>
                </c:pt>
                <c:pt idx="21">
                  <c:v>18.399999999999999</c:v>
                </c:pt>
                <c:pt idx="22">
                  <c:v>20</c:v>
                </c:pt>
                <c:pt idx="23">
                  <c:v>20.9</c:v>
                </c:pt>
                <c:pt idx="24">
                  <c:v>21</c:v>
                </c:pt>
                <c:pt idx="25">
                  <c:v>18.600000000000001</c:v>
                </c:pt>
                <c:pt idx="26">
                  <c:v>10.8</c:v>
                </c:pt>
                <c:pt idx="27">
                  <c:v>10.3</c:v>
                </c:pt>
                <c:pt idx="28">
                  <c:v>6.3</c:v>
                </c:pt>
                <c:pt idx="29">
                  <c:v>6.7</c:v>
                </c:pt>
                <c:pt idx="30">
                  <c:v>12</c:v>
                </c:pt>
                <c:pt idx="31">
                  <c:v>14.4</c:v>
                </c:pt>
                <c:pt idx="32">
                  <c:v>16.600000000000001</c:v>
                </c:pt>
                <c:pt idx="33">
                  <c:v>17.7</c:v>
                </c:pt>
                <c:pt idx="34">
                  <c:v>18.5</c:v>
                </c:pt>
                <c:pt idx="35">
                  <c:v>19.2</c:v>
                </c:pt>
                <c:pt idx="36">
                  <c:v>19.5</c:v>
                </c:pt>
                <c:pt idx="37">
                  <c:v>19.2</c:v>
                </c:pt>
                <c:pt idx="38">
                  <c:v>18.3</c:v>
                </c:pt>
                <c:pt idx="39">
                  <c:v>14.7</c:v>
                </c:pt>
                <c:pt idx="40">
                  <c:v>11.4</c:v>
                </c:pt>
              </c:numCache>
            </c:numRef>
          </c:val>
          <c:smooth val="0"/>
          <c:extLst>
            <c:ext xmlns:c16="http://schemas.microsoft.com/office/drawing/2014/chart" uri="{C3380CC4-5D6E-409C-BE32-E72D297353CC}">
              <c16:uniqueId val="{00000000-33F8-4DD1-867E-6922307DB508}"/>
            </c:ext>
          </c:extLst>
        </c:ser>
        <c:ser>
          <c:idx val="1"/>
          <c:order val="1"/>
          <c:spPr>
            <a:ln w="28575" cap="rnd">
              <a:solidFill>
                <a:schemeClr val="accent2"/>
              </a:solidFill>
              <a:round/>
            </a:ln>
            <a:effectLst/>
          </c:spPr>
          <c:marker>
            <c:symbol val="none"/>
          </c:marker>
          <c:val>
            <c:numRef>
              <c:f>formatdata!$B$3:$B$43</c:f>
              <c:numCache>
                <c:formatCode>General</c:formatCode>
                <c:ptCount val="41"/>
                <c:pt idx="0">
                  <c:v>69.08</c:v>
                </c:pt>
                <c:pt idx="1">
                  <c:v>65.3</c:v>
                </c:pt>
                <c:pt idx="2">
                  <c:v>61.16</c:v>
                </c:pt>
                <c:pt idx="3">
                  <c:v>58.64</c:v>
                </c:pt>
                <c:pt idx="4">
                  <c:v>51.26</c:v>
                </c:pt>
                <c:pt idx="5">
                  <c:v>42.08</c:v>
                </c:pt>
                <c:pt idx="6">
                  <c:v>50.72</c:v>
                </c:pt>
                <c:pt idx="7">
                  <c:v>61.7</c:v>
                </c:pt>
                <c:pt idx="8">
                  <c:v>65.84</c:v>
                </c:pt>
                <c:pt idx="9">
                  <c:v>68.72</c:v>
                </c:pt>
                <c:pt idx="10">
                  <c:v>70.34</c:v>
                </c:pt>
                <c:pt idx="11">
                  <c:v>69.98</c:v>
                </c:pt>
                <c:pt idx="12">
                  <c:v>64.040000000000006</c:v>
                </c:pt>
                <c:pt idx="13">
                  <c:v>60.98</c:v>
                </c:pt>
                <c:pt idx="14">
                  <c:v>40.1</c:v>
                </c:pt>
                <c:pt idx="15">
                  <c:v>39.74</c:v>
                </c:pt>
                <c:pt idx="16">
                  <c:v>39.56</c:v>
                </c:pt>
                <c:pt idx="17">
                  <c:v>45.86</c:v>
                </c:pt>
                <c:pt idx="18">
                  <c:v>53.96</c:v>
                </c:pt>
                <c:pt idx="19">
                  <c:v>59.36</c:v>
                </c:pt>
                <c:pt idx="20">
                  <c:v>63.32</c:v>
                </c:pt>
                <c:pt idx="21">
                  <c:v>65.12</c:v>
                </c:pt>
                <c:pt idx="22">
                  <c:v>68</c:v>
                </c:pt>
                <c:pt idx="23">
                  <c:v>69.62</c:v>
                </c:pt>
                <c:pt idx="24">
                  <c:v>69.8</c:v>
                </c:pt>
                <c:pt idx="25">
                  <c:v>65.48</c:v>
                </c:pt>
                <c:pt idx="26">
                  <c:v>51.44</c:v>
                </c:pt>
                <c:pt idx="27">
                  <c:v>50.54</c:v>
                </c:pt>
                <c:pt idx="28">
                  <c:v>43.34</c:v>
                </c:pt>
                <c:pt idx="29">
                  <c:v>44.06</c:v>
                </c:pt>
                <c:pt idx="30">
                  <c:v>53.6</c:v>
                </c:pt>
                <c:pt idx="31">
                  <c:v>57.92</c:v>
                </c:pt>
                <c:pt idx="32">
                  <c:v>61.88</c:v>
                </c:pt>
                <c:pt idx="33">
                  <c:v>63.86</c:v>
                </c:pt>
                <c:pt idx="34">
                  <c:v>65.3</c:v>
                </c:pt>
                <c:pt idx="35">
                  <c:v>66.56</c:v>
                </c:pt>
                <c:pt idx="36">
                  <c:v>67.099999999999994</c:v>
                </c:pt>
                <c:pt idx="37">
                  <c:v>66.56</c:v>
                </c:pt>
                <c:pt idx="38">
                  <c:v>64.94</c:v>
                </c:pt>
                <c:pt idx="39">
                  <c:v>58.459999999999901</c:v>
                </c:pt>
                <c:pt idx="40">
                  <c:v>52.52</c:v>
                </c:pt>
              </c:numCache>
            </c:numRef>
          </c:val>
          <c:smooth val="0"/>
          <c:extLst>
            <c:ext xmlns:c16="http://schemas.microsoft.com/office/drawing/2014/chart" uri="{C3380CC4-5D6E-409C-BE32-E72D297353CC}">
              <c16:uniqueId val="{00000001-33F8-4DD1-867E-6922307DB508}"/>
            </c:ext>
          </c:extLst>
        </c:ser>
        <c:ser>
          <c:idx val="2"/>
          <c:order val="2"/>
          <c:spPr>
            <a:ln w="28575" cap="rnd">
              <a:solidFill>
                <a:schemeClr val="accent3"/>
              </a:solidFill>
              <a:round/>
            </a:ln>
            <a:effectLst/>
          </c:spPr>
          <c:marker>
            <c:symbol val="none"/>
          </c:marker>
          <c:val>
            <c:numRef>
              <c:f>formatdata!$C$3:$C$43</c:f>
              <c:numCache>
                <c:formatCode>General</c:formatCode>
                <c:ptCount val="41"/>
                <c:pt idx="0">
                  <c:v>21.958109772225999</c:v>
                </c:pt>
                <c:pt idx="1">
                  <c:v>23.062136803944998</c:v>
                </c:pt>
                <c:pt idx="2">
                  <c:v>24.018183210762</c:v>
                </c:pt>
                <c:pt idx="3">
                  <c:v>24.921290322405</c:v>
                </c:pt>
                <c:pt idx="4">
                  <c:v>34.105119998063003</c:v>
                </c:pt>
                <c:pt idx="5">
                  <c:v>63.898816995891998</c:v>
                </c:pt>
                <c:pt idx="6">
                  <c:v>51.036422329605998</c:v>
                </c:pt>
                <c:pt idx="7">
                  <c:v>29.016915610999</c:v>
                </c:pt>
                <c:pt idx="8">
                  <c:v>21.005262594522002</c:v>
                </c:pt>
                <c:pt idx="9">
                  <c:v>20.040128866149999</c:v>
                </c:pt>
                <c:pt idx="10">
                  <c:v>18.960836153267</c:v>
                </c:pt>
                <c:pt idx="11">
                  <c:v>19.052330739731001</c:v>
                </c:pt>
                <c:pt idx="12">
                  <c:v>32.989667146290003</c:v>
                </c:pt>
                <c:pt idx="13">
                  <c:v>32.971325121488</c:v>
                </c:pt>
                <c:pt idx="14">
                  <c:v>67.983008589312007</c:v>
                </c:pt>
                <c:pt idx="15">
                  <c:v>68.940951226223007</c:v>
                </c:pt>
                <c:pt idx="16">
                  <c:v>68.919985935157996</c:v>
                </c:pt>
                <c:pt idx="17">
                  <c:v>59.912321658141003</c:v>
                </c:pt>
                <c:pt idx="18">
                  <c:v>47.982623085084001</c:v>
                </c:pt>
                <c:pt idx="19">
                  <c:v>32.948461911871</c:v>
                </c:pt>
                <c:pt idx="20">
                  <c:v>28.018418818114</c:v>
                </c:pt>
                <c:pt idx="21">
                  <c:v>23.035106716939001</c:v>
                </c:pt>
                <c:pt idx="22">
                  <c:v>19.937488104842</c:v>
                </c:pt>
                <c:pt idx="23">
                  <c:v>16.975424642653</c:v>
                </c:pt>
                <c:pt idx="24">
                  <c:v>18.055645722390999</c:v>
                </c:pt>
                <c:pt idx="25">
                  <c:v>10.985446318515001</c:v>
                </c:pt>
                <c:pt idx="26">
                  <c:v>24.941623912341999</c:v>
                </c:pt>
                <c:pt idx="27">
                  <c:v>23.107793801111999</c:v>
                </c:pt>
                <c:pt idx="28">
                  <c:v>30.070258581366001</c:v>
                </c:pt>
                <c:pt idx="29">
                  <c:v>29.024186371873999</c:v>
                </c:pt>
                <c:pt idx="30">
                  <c:v>20.972520006915001</c:v>
                </c:pt>
                <c:pt idx="31">
                  <c:v>18.945011384908</c:v>
                </c:pt>
                <c:pt idx="32">
                  <c:v>18.063951267907999</c:v>
                </c:pt>
                <c:pt idx="33">
                  <c:v>15.958145350144999</c:v>
                </c:pt>
                <c:pt idx="34">
                  <c:v>12.969975844362001</c:v>
                </c:pt>
                <c:pt idx="35">
                  <c:v>11.015719490794</c:v>
                </c:pt>
                <c:pt idx="36">
                  <c:v>11.993877827125999</c:v>
                </c:pt>
                <c:pt idx="37">
                  <c:v>11.015719490794</c:v>
                </c:pt>
                <c:pt idx="38">
                  <c:v>13.029893850689</c:v>
                </c:pt>
                <c:pt idx="39">
                  <c:v>23.070496987721</c:v>
                </c:pt>
                <c:pt idx="40">
                  <c:v>20.976402211972001</c:v>
                </c:pt>
              </c:numCache>
            </c:numRef>
          </c:val>
          <c:smooth val="0"/>
          <c:extLst>
            <c:ext xmlns:c16="http://schemas.microsoft.com/office/drawing/2014/chart" uri="{C3380CC4-5D6E-409C-BE32-E72D297353CC}">
              <c16:uniqueId val="{00000002-33F8-4DD1-867E-6922307DB508}"/>
            </c:ext>
          </c:extLst>
        </c:ser>
        <c:dLbls>
          <c:showLegendKey val="0"/>
          <c:showVal val="0"/>
          <c:showCatName val="0"/>
          <c:showSerName val="0"/>
          <c:showPercent val="0"/>
          <c:showBubbleSize val="0"/>
        </c:dLbls>
        <c:smooth val="0"/>
        <c:axId val="658264280"/>
        <c:axId val="658264608"/>
      </c:lineChart>
      <c:catAx>
        <c:axId val="65826428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8264608"/>
        <c:crosses val="autoZero"/>
        <c:auto val="1"/>
        <c:lblAlgn val="ctr"/>
        <c:lblOffset val="100"/>
        <c:noMultiLvlLbl val="0"/>
      </c:catAx>
      <c:valAx>
        <c:axId val="658264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8264280"/>
        <c:crosses val="autoZero"/>
        <c:crossBetween val="between"/>
      </c:valAx>
      <c:spPr>
        <a:solidFill>
          <a:schemeClr val="tx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24866-BACD-49EE-949E-B9C4CCE87081}" type="datetimeFigureOut">
              <a:rPr lang="en-US" smtClean="0"/>
              <a:t>12/15/2023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E1C05-7FB9-4223-8085-D08196AD3DAC}" type="slidenum">
              <a:rPr lang="en-US" smtClean="0"/>
              <a:t>‹#›</a:t>
            </a:fld>
            <a:endParaRPr lang="en-US" dirty="0"/>
          </a:p>
        </p:txBody>
      </p:sp>
    </p:spTree>
    <p:extLst>
      <p:ext uri="{BB962C8B-B14F-4D97-AF65-F5344CB8AC3E}">
        <p14:creationId xmlns:p14="http://schemas.microsoft.com/office/powerpoint/2010/main" val="152397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3B1963-E6B3-43AD-B268-05F2B50E8B01}" type="slidenum">
              <a:rPr lang="en-US" smtClean="0"/>
              <a:t>4</a:t>
            </a:fld>
            <a:endParaRPr lang="en-US" dirty="0"/>
          </a:p>
        </p:txBody>
      </p:sp>
    </p:spTree>
    <p:extLst>
      <p:ext uri="{BB962C8B-B14F-4D97-AF65-F5344CB8AC3E}">
        <p14:creationId xmlns:p14="http://schemas.microsoft.com/office/powerpoint/2010/main" val="31563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0FF1-4825-4478-9D08-7D794F7863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7B7363-0EAB-47C3-A4F9-FF9F0345C4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17F5FF-B2F4-4A13-9760-BE32281DBD21}"/>
              </a:ext>
            </a:extLst>
          </p:cNvPr>
          <p:cNvSpPr>
            <a:spLocks noGrp="1"/>
          </p:cNvSpPr>
          <p:nvPr>
            <p:ph type="dt" sz="half" idx="10"/>
          </p:nvPr>
        </p:nvSpPr>
        <p:spPr/>
        <p:txBody>
          <a:bodyPr/>
          <a:lstStyle/>
          <a:p>
            <a:fld id="{BC0106AA-A577-4F21-8506-0BCB5C0EF197}" type="datetimeFigureOut">
              <a:rPr lang="en-US" smtClean="0"/>
              <a:t>12/15/2023</a:t>
            </a:fld>
            <a:endParaRPr lang="en-US" dirty="0"/>
          </a:p>
        </p:txBody>
      </p:sp>
      <p:sp>
        <p:nvSpPr>
          <p:cNvPr id="5" name="Footer Placeholder 4">
            <a:extLst>
              <a:ext uri="{FF2B5EF4-FFF2-40B4-BE49-F238E27FC236}">
                <a16:creationId xmlns:a16="http://schemas.microsoft.com/office/drawing/2014/main" id="{657E8674-F2D2-4592-80D7-15424B6E56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B42FEB-E978-4CB8-9845-2C1737E4746D}"/>
              </a:ext>
            </a:extLst>
          </p:cNvPr>
          <p:cNvSpPr>
            <a:spLocks noGrp="1"/>
          </p:cNvSpPr>
          <p:nvPr>
            <p:ph type="sldNum" sz="quarter" idx="12"/>
          </p:nvPr>
        </p:nvSpPr>
        <p:spPr/>
        <p:txBody>
          <a:bodyPr/>
          <a:lstStyle/>
          <a:p>
            <a:fld id="{3616F0CF-CE36-4EA3-9E3D-3DB0954027A2}" type="slidenum">
              <a:rPr lang="en-US" smtClean="0"/>
              <a:t>‹#›</a:t>
            </a:fld>
            <a:endParaRPr lang="en-US" dirty="0"/>
          </a:p>
        </p:txBody>
      </p:sp>
    </p:spTree>
    <p:extLst>
      <p:ext uri="{BB962C8B-B14F-4D97-AF65-F5344CB8AC3E}">
        <p14:creationId xmlns:p14="http://schemas.microsoft.com/office/powerpoint/2010/main" val="3510100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4F3C3-9D3E-4837-A708-EAF71D0B37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0AB535-331A-4881-8EB5-26761886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9F593-E431-4519-8E81-20682B06DCD2}"/>
              </a:ext>
            </a:extLst>
          </p:cNvPr>
          <p:cNvSpPr>
            <a:spLocks noGrp="1"/>
          </p:cNvSpPr>
          <p:nvPr>
            <p:ph type="dt" sz="half" idx="10"/>
          </p:nvPr>
        </p:nvSpPr>
        <p:spPr/>
        <p:txBody>
          <a:bodyPr/>
          <a:lstStyle/>
          <a:p>
            <a:fld id="{BC0106AA-A577-4F21-8506-0BCB5C0EF197}" type="datetimeFigureOut">
              <a:rPr lang="en-US" smtClean="0"/>
              <a:t>12/15/2023</a:t>
            </a:fld>
            <a:endParaRPr lang="en-US" dirty="0"/>
          </a:p>
        </p:txBody>
      </p:sp>
      <p:sp>
        <p:nvSpPr>
          <p:cNvPr id="5" name="Footer Placeholder 4">
            <a:extLst>
              <a:ext uri="{FF2B5EF4-FFF2-40B4-BE49-F238E27FC236}">
                <a16:creationId xmlns:a16="http://schemas.microsoft.com/office/drawing/2014/main" id="{D5AF21C9-1FE2-4C30-8B6C-CE9B7E4C15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8C4868-9EED-4DB8-B70A-AFD9A2CCC785}"/>
              </a:ext>
            </a:extLst>
          </p:cNvPr>
          <p:cNvSpPr>
            <a:spLocks noGrp="1"/>
          </p:cNvSpPr>
          <p:nvPr>
            <p:ph type="sldNum" sz="quarter" idx="12"/>
          </p:nvPr>
        </p:nvSpPr>
        <p:spPr/>
        <p:txBody>
          <a:bodyPr/>
          <a:lstStyle/>
          <a:p>
            <a:fld id="{3616F0CF-CE36-4EA3-9E3D-3DB0954027A2}" type="slidenum">
              <a:rPr lang="en-US" smtClean="0"/>
              <a:t>‹#›</a:t>
            </a:fld>
            <a:endParaRPr lang="en-US" dirty="0"/>
          </a:p>
        </p:txBody>
      </p:sp>
    </p:spTree>
    <p:extLst>
      <p:ext uri="{BB962C8B-B14F-4D97-AF65-F5344CB8AC3E}">
        <p14:creationId xmlns:p14="http://schemas.microsoft.com/office/powerpoint/2010/main" val="169046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CB3C1A-0F3B-45EC-8AB9-C12830E70C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2EF234-780A-4EF9-9B37-DC1D5E74FD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2793D-6EF2-41B0-881B-1667C42E81C4}"/>
              </a:ext>
            </a:extLst>
          </p:cNvPr>
          <p:cNvSpPr>
            <a:spLocks noGrp="1"/>
          </p:cNvSpPr>
          <p:nvPr>
            <p:ph type="dt" sz="half" idx="10"/>
          </p:nvPr>
        </p:nvSpPr>
        <p:spPr/>
        <p:txBody>
          <a:bodyPr/>
          <a:lstStyle/>
          <a:p>
            <a:fld id="{BC0106AA-A577-4F21-8506-0BCB5C0EF197}" type="datetimeFigureOut">
              <a:rPr lang="en-US" smtClean="0"/>
              <a:t>12/15/2023</a:t>
            </a:fld>
            <a:endParaRPr lang="en-US" dirty="0"/>
          </a:p>
        </p:txBody>
      </p:sp>
      <p:sp>
        <p:nvSpPr>
          <p:cNvPr id="5" name="Footer Placeholder 4">
            <a:extLst>
              <a:ext uri="{FF2B5EF4-FFF2-40B4-BE49-F238E27FC236}">
                <a16:creationId xmlns:a16="http://schemas.microsoft.com/office/drawing/2014/main" id="{AECA2862-A956-49BE-8075-1C3490AEED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C23819-00C9-48C1-BE99-D2A35DF754B0}"/>
              </a:ext>
            </a:extLst>
          </p:cNvPr>
          <p:cNvSpPr>
            <a:spLocks noGrp="1"/>
          </p:cNvSpPr>
          <p:nvPr>
            <p:ph type="sldNum" sz="quarter" idx="12"/>
          </p:nvPr>
        </p:nvSpPr>
        <p:spPr/>
        <p:txBody>
          <a:bodyPr/>
          <a:lstStyle/>
          <a:p>
            <a:fld id="{3616F0CF-CE36-4EA3-9E3D-3DB0954027A2}" type="slidenum">
              <a:rPr lang="en-US" smtClean="0"/>
              <a:t>‹#›</a:t>
            </a:fld>
            <a:endParaRPr lang="en-US" dirty="0"/>
          </a:p>
        </p:txBody>
      </p:sp>
    </p:spTree>
    <p:extLst>
      <p:ext uri="{BB962C8B-B14F-4D97-AF65-F5344CB8AC3E}">
        <p14:creationId xmlns:p14="http://schemas.microsoft.com/office/powerpoint/2010/main" val="2937418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9A63-8E4E-4477-BAB4-6AB510307F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C1F774-2938-46C5-A3B8-5BE64820CF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C11B3-C384-4B68-9223-AE35F88AD358}"/>
              </a:ext>
            </a:extLst>
          </p:cNvPr>
          <p:cNvSpPr>
            <a:spLocks noGrp="1"/>
          </p:cNvSpPr>
          <p:nvPr>
            <p:ph type="dt" sz="half" idx="10"/>
          </p:nvPr>
        </p:nvSpPr>
        <p:spPr/>
        <p:txBody>
          <a:bodyPr/>
          <a:lstStyle/>
          <a:p>
            <a:fld id="{BC0106AA-A577-4F21-8506-0BCB5C0EF197}" type="datetimeFigureOut">
              <a:rPr lang="en-US" smtClean="0"/>
              <a:t>12/15/2023</a:t>
            </a:fld>
            <a:endParaRPr lang="en-US" dirty="0"/>
          </a:p>
        </p:txBody>
      </p:sp>
      <p:sp>
        <p:nvSpPr>
          <p:cNvPr id="5" name="Footer Placeholder 4">
            <a:extLst>
              <a:ext uri="{FF2B5EF4-FFF2-40B4-BE49-F238E27FC236}">
                <a16:creationId xmlns:a16="http://schemas.microsoft.com/office/drawing/2014/main" id="{A41B306D-9CF2-43B8-A682-C1F6AD78E5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D27FC1-BD1D-45E8-8718-BC70054BC160}"/>
              </a:ext>
            </a:extLst>
          </p:cNvPr>
          <p:cNvSpPr>
            <a:spLocks noGrp="1"/>
          </p:cNvSpPr>
          <p:nvPr>
            <p:ph type="sldNum" sz="quarter" idx="12"/>
          </p:nvPr>
        </p:nvSpPr>
        <p:spPr/>
        <p:txBody>
          <a:bodyPr/>
          <a:lstStyle/>
          <a:p>
            <a:fld id="{3616F0CF-CE36-4EA3-9E3D-3DB0954027A2}" type="slidenum">
              <a:rPr lang="en-US" smtClean="0"/>
              <a:t>‹#›</a:t>
            </a:fld>
            <a:endParaRPr lang="en-US" dirty="0"/>
          </a:p>
        </p:txBody>
      </p:sp>
    </p:spTree>
    <p:extLst>
      <p:ext uri="{BB962C8B-B14F-4D97-AF65-F5344CB8AC3E}">
        <p14:creationId xmlns:p14="http://schemas.microsoft.com/office/powerpoint/2010/main" val="286065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4363-79CE-42DF-997F-4211222906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35094B-AA0B-4A1A-BED7-9AB3D06D26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A0BE99-C87F-4F71-B4A5-AAE3B2AA8B17}"/>
              </a:ext>
            </a:extLst>
          </p:cNvPr>
          <p:cNvSpPr>
            <a:spLocks noGrp="1"/>
          </p:cNvSpPr>
          <p:nvPr>
            <p:ph type="dt" sz="half" idx="10"/>
          </p:nvPr>
        </p:nvSpPr>
        <p:spPr/>
        <p:txBody>
          <a:bodyPr/>
          <a:lstStyle/>
          <a:p>
            <a:fld id="{BC0106AA-A577-4F21-8506-0BCB5C0EF197}" type="datetimeFigureOut">
              <a:rPr lang="en-US" smtClean="0"/>
              <a:t>12/15/2023</a:t>
            </a:fld>
            <a:endParaRPr lang="en-US" dirty="0"/>
          </a:p>
        </p:txBody>
      </p:sp>
      <p:sp>
        <p:nvSpPr>
          <p:cNvPr id="5" name="Footer Placeholder 4">
            <a:extLst>
              <a:ext uri="{FF2B5EF4-FFF2-40B4-BE49-F238E27FC236}">
                <a16:creationId xmlns:a16="http://schemas.microsoft.com/office/drawing/2014/main" id="{8A472908-4515-43C6-A02A-95B04DD582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307B48-E1F6-4377-B4BB-718C05034614}"/>
              </a:ext>
            </a:extLst>
          </p:cNvPr>
          <p:cNvSpPr>
            <a:spLocks noGrp="1"/>
          </p:cNvSpPr>
          <p:nvPr>
            <p:ph type="sldNum" sz="quarter" idx="12"/>
          </p:nvPr>
        </p:nvSpPr>
        <p:spPr/>
        <p:txBody>
          <a:bodyPr/>
          <a:lstStyle/>
          <a:p>
            <a:fld id="{3616F0CF-CE36-4EA3-9E3D-3DB0954027A2}" type="slidenum">
              <a:rPr lang="en-US" smtClean="0"/>
              <a:t>‹#›</a:t>
            </a:fld>
            <a:endParaRPr lang="en-US" dirty="0"/>
          </a:p>
        </p:txBody>
      </p:sp>
    </p:spTree>
    <p:extLst>
      <p:ext uri="{BB962C8B-B14F-4D97-AF65-F5344CB8AC3E}">
        <p14:creationId xmlns:p14="http://schemas.microsoft.com/office/powerpoint/2010/main" val="167341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E9A9-EB3B-4943-8FF4-E58A6EFE38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EE9E29-74E4-46CB-94E5-867C3D5FA7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52333F-F8DE-4A3A-BEAC-C88AB0C073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108A65-2353-4782-B759-16ED5A88DD15}"/>
              </a:ext>
            </a:extLst>
          </p:cNvPr>
          <p:cNvSpPr>
            <a:spLocks noGrp="1"/>
          </p:cNvSpPr>
          <p:nvPr>
            <p:ph type="dt" sz="half" idx="10"/>
          </p:nvPr>
        </p:nvSpPr>
        <p:spPr/>
        <p:txBody>
          <a:bodyPr/>
          <a:lstStyle/>
          <a:p>
            <a:fld id="{BC0106AA-A577-4F21-8506-0BCB5C0EF197}" type="datetimeFigureOut">
              <a:rPr lang="en-US" smtClean="0"/>
              <a:t>12/15/2023</a:t>
            </a:fld>
            <a:endParaRPr lang="en-US" dirty="0"/>
          </a:p>
        </p:txBody>
      </p:sp>
      <p:sp>
        <p:nvSpPr>
          <p:cNvPr id="6" name="Footer Placeholder 5">
            <a:extLst>
              <a:ext uri="{FF2B5EF4-FFF2-40B4-BE49-F238E27FC236}">
                <a16:creationId xmlns:a16="http://schemas.microsoft.com/office/drawing/2014/main" id="{3FACAACA-9120-49F0-A43A-361BF83775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602673-CEFA-4AE1-AE55-0A25FB305C7B}"/>
              </a:ext>
            </a:extLst>
          </p:cNvPr>
          <p:cNvSpPr>
            <a:spLocks noGrp="1"/>
          </p:cNvSpPr>
          <p:nvPr>
            <p:ph type="sldNum" sz="quarter" idx="12"/>
          </p:nvPr>
        </p:nvSpPr>
        <p:spPr/>
        <p:txBody>
          <a:bodyPr/>
          <a:lstStyle/>
          <a:p>
            <a:fld id="{3616F0CF-CE36-4EA3-9E3D-3DB0954027A2}" type="slidenum">
              <a:rPr lang="en-US" smtClean="0"/>
              <a:t>‹#›</a:t>
            </a:fld>
            <a:endParaRPr lang="en-US" dirty="0"/>
          </a:p>
        </p:txBody>
      </p:sp>
    </p:spTree>
    <p:extLst>
      <p:ext uri="{BB962C8B-B14F-4D97-AF65-F5344CB8AC3E}">
        <p14:creationId xmlns:p14="http://schemas.microsoft.com/office/powerpoint/2010/main" val="298985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1A08-CA95-4A2C-9D6B-EBB1EB4FEF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8AE556-F7BE-4E02-8ACE-7B00F710B4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F0B46F-C46F-4797-A873-E810AAA912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69817D-EA65-4C45-9A2C-2C446387B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480981-D297-4E9C-B043-5C776FEDC5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F60361-AE15-4FF7-BCF3-F3972C046C43}"/>
              </a:ext>
            </a:extLst>
          </p:cNvPr>
          <p:cNvSpPr>
            <a:spLocks noGrp="1"/>
          </p:cNvSpPr>
          <p:nvPr>
            <p:ph type="dt" sz="half" idx="10"/>
          </p:nvPr>
        </p:nvSpPr>
        <p:spPr/>
        <p:txBody>
          <a:bodyPr/>
          <a:lstStyle/>
          <a:p>
            <a:fld id="{BC0106AA-A577-4F21-8506-0BCB5C0EF197}" type="datetimeFigureOut">
              <a:rPr lang="en-US" smtClean="0"/>
              <a:t>12/15/2023</a:t>
            </a:fld>
            <a:endParaRPr lang="en-US" dirty="0"/>
          </a:p>
        </p:txBody>
      </p:sp>
      <p:sp>
        <p:nvSpPr>
          <p:cNvPr id="8" name="Footer Placeholder 7">
            <a:extLst>
              <a:ext uri="{FF2B5EF4-FFF2-40B4-BE49-F238E27FC236}">
                <a16:creationId xmlns:a16="http://schemas.microsoft.com/office/drawing/2014/main" id="{CDDA27D2-AC93-4F13-B2CF-6D206CC97A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0A6B56C-9589-442B-B8B8-D218D82001C8}"/>
              </a:ext>
            </a:extLst>
          </p:cNvPr>
          <p:cNvSpPr>
            <a:spLocks noGrp="1"/>
          </p:cNvSpPr>
          <p:nvPr>
            <p:ph type="sldNum" sz="quarter" idx="12"/>
          </p:nvPr>
        </p:nvSpPr>
        <p:spPr/>
        <p:txBody>
          <a:bodyPr/>
          <a:lstStyle/>
          <a:p>
            <a:fld id="{3616F0CF-CE36-4EA3-9E3D-3DB0954027A2}" type="slidenum">
              <a:rPr lang="en-US" smtClean="0"/>
              <a:t>‹#›</a:t>
            </a:fld>
            <a:endParaRPr lang="en-US" dirty="0"/>
          </a:p>
        </p:txBody>
      </p:sp>
    </p:spTree>
    <p:extLst>
      <p:ext uri="{BB962C8B-B14F-4D97-AF65-F5344CB8AC3E}">
        <p14:creationId xmlns:p14="http://schemas.microsoft.com/office/powerpoint/2010/main" val="366520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55C1-A3E4-4ABD-BAF7-5E04E1F80B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5B5740-9B51-4E33-A3C1-3E6832FFC604}"/>
              </a:ext>
            </a:extLst>
          </p:cNvPr>
          <p:cNvSpPr>
            <a:spLocks noGrp="1"/>
          </p:cNvSpPr>
          <p:nvPr>
            <p:ph type="dt" sz="half" idx="10"/>
          </p:nvPr>
        </p:nvSpPr>
        <p:spPr/>
        <p:txBody>
          <a:bodyPr/>
          <a:lstStyle/>
          <a:p>
            <a:fld id="{BC0106AA-A577-4F21-8506-0BCB5C0EF197}" type="datetimeFigureOut">
              <a:rPr lang="en-US" smtClean="0"/>
              <a:t>12/15/2023</a:t>
            </a:fld>
            <a:endParaRPr lang="en-US" dirty="0"/>
          </a:p>
        </p:txBody>
      </p:sp>
      <p:sp>
        <p:nvSpPr>
          <p:cNvPr id="4" name="Footer Placeholder 3">
            <a:extLst>
              <a:ext uri="{FF2B5EF4-FFF2-40B4-BE49-F238E27FC236}">
                <a16:creationId xmlns:a16="http://schemas.microsoft.com/office/drawing/2014/main" id="{7E9959AB-3038-49E0-BBDB-1B3BE19DD17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8F2A03-3C0C-479F-89EF-4DC2E59CAC4C}"/>
              </a:ext>
            </a:extLst>
          </p:cNvPr>
          <p:cNvSpPr>
            <a:spLocks noGrp="1"/>
          </p:cNvSpPr>
          <p:nvPr>
            <p:ph type="sldNum" sz="quarter" idx="12"/>
          </p:nvPr>
        </p:nvSpPr>
        <p:spPr/>
        <p:txBody>
          <a:bodyPr/>
          <a:lstStyle/>
          <a:p>
            <a:fld id="{3616F0CF-CE36-4EA3-9E3D-3DB0954027A2}" type="slidenum">
              <a:rPr lang="en-US" smtClean="0"/>
              <a:t>‹#›</a:t>
            </a:fld>
            <a:endParaRPr lang="en-US" dirty="0"/>
          </a:p>
        </p:txBody>
      </p:sp>
    </p:spTree>
    <p:extLst>
      <p:ext uri="{BB962C8B-B14F-4D97-AF65-F5344CB8AC3E}">
        <p14:creationId xmlns:p14="http://schemas.microsoft.com/office/powerpoint/2010/main" val="199409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19F6DF-0CD9-4880-98DE-BA65C9D2B7F8}"/>
              </a:ext>
            </a:extLst>
          </p:cNvPr>
          <p:cNvSpPr>
            <a:spLocks noGrp="1"/>
          </p:cNvSpPr>
          <p:nvPr>
            <p:ph type="dt" sz="half" idx="10"/>
          </p:nvPr>
        </p:nvSpPr>
        <p:spPr/>
        <p:txBody>
          <a:bodyPr/>
          <a:lstStyle/>
          <a:p>
            <a:fld id="{BC0106AA-A577-4F21-8506-0BCB5C0EF197}" type="datetimeFigureOut">
              <a:rPr lang="en-US" smtClean="0"/>
              <a:t>12/15/2023</a:t>
            </a:fld>
            <a:endParaRPr lang="en-US" dirty="0"/>
          </a:p>
        </p:txBody>
      </p:sp>
      <p:sp>
        <p:nvSpPr>
          <p:cNvPr id="3" name="Footer Placeholder 2">
            <a:extLst>
              <a:ext uri="{FF2B5EF4-FFF2-40B4-BE49-F238E27FC236}">
                <a16:creationId xmlns:a16="http://schemas.microsoft.com/office/drawing/2014/main" id="{D5ADB4DB-606C-4FBF-B440-7E9F9518F4E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83BFAC2-AEE1-4180-AAEE-07B8341401CF}"/>
              </a:ext>
            </a:extLst>
          </p:cNvPr>
          <p:cNvSpPr>
            <a:spLocks noGrp="1"/>
          </p:cNvSpPr>
          <p:nvPr>
            <p:ph type="sldNum" sz="quarter" idx="12"/>
          </p:nvPr>
        </p:nvSpPr>
        <p:spPr/>
        <p:txBody>
          <a:bodyPr/>
          <a:lstStyle/>
          <a:p>
            <a:fld id="{3616F0CF-CE36-4EA3-9E3D-3DB0954027A2}" type="slidenum">
              <a:rPr lang="en-US" smtClean="0"/>
              <a:t>‹#›</a:t>
            </a:fld>
            <a:endParaRPr lang="en-US" dirty="0"/>
          </a:p>
        </p:txBody>
      </p:sp>
    </p:spTree>
    <p:extLst>
      <p:ext uri="{BB962C8B-B14F-4D97-AF65-F5344CB8AC3E}">
        <p14:creationId xmlns:p14="http://schemas.microsoft.com/office/powerpoint/2010/main" val="14911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56D54-1736-4E62-979D-B1CF63CE6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375E1B-A581-4DEB-B81F-BCCB439DED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F126D3-2039-4C40-A2C4-6EC722EC6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20E66-A821-44DD-B9CD-7DE4188F6A5B}"/>
              </a:ext>
            </a:extLst>
          </p:cNvPr>
          <p:cNvSpPr>
            <a:spLocks noGrp="1"/>
          </p:cNvSpPr>
          <p:nvPr>
            <p:ph type="dt" sz="half" idx="10"/>
          </p:nvPr>
        </p:nvSpPr>
        <p:spPr/>
        <p:txBody>
          <a:bodyPr/>
          <a:lstStyle/>
          <a:p>
            <a:fld id="{BC0106AA-A577-4F21-8506-0BCB5C0EF197}" type="datetimeFigureOut">
              <a:rPr lang="en-US" smtClean="0"/>
              <a:t>12/15/2023</a:t>
            </a:fld>
            <a:endParaRPr lang="en-US" dirty="0"/>
          </a:p>
        </p:txBody>
      </p:sp>
      <p:sp>
        <p:nvSpPr>
          <p:cNvPr id="6" name="Footer Placeholder 5">
            <a:extLst>
              <a:ext uri="{FF2B5EF4-FFF2-40B4-BE49-F238E27FC236}">
                <a16:creationId xmlns:a16="http://schemas.microsoft.com/office/drawing/2014/main" id="{2FC32252-F99A-4A93-9708-624E11901C1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0AEB63-434F-42D2-8AE2-F4E1FE310A20}"/>
              </a:ext>
            </a:extLst>
          </p:cNvPr>
          <p:cNvSpPr>
            <a:spLocks noGrp="1"/>
          </p:cNvSpPr>
          <p:nvPr>
            <p:ph type="sldNum" sz="quarter" idx="12"/>
          </p:nvPr>
        </p:nvSpPr>
        <p:spPr/>
        <p:txBody>
          <a:bodyPr/>
          <a:lstStyle/>
          <a:p>
            <a:fld id="{3616F0CF-CE36-4EA3-9E3D-3DB0954027A2}" type="slidenum">
              <a:rPr lang="en-US" smtClean="0"/>
              <a:t>‹#›</a:t>
            </a:fld>
            <a:endParaRPr lang="en-US" dirty="0"/>
          </a:p>
        </p:txBody>
      </p:sp>
    </p:spTree>
    <p:extLst>
      <p:ext uri="{BB962C8B-B14F-4D97-AF65-F5344CB8AC3E}">
        <p14:creationId xmlns:p14="http://schemas.microsoft.com/office/powerpoint/2010/main" val="119318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EB82-7558-4BF9-BCF2-794C82F9D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841D06-6752-41E0-BC92-F9F8D6AB1E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9D25A3D-512D-4F63-8C2C-FB5B9BA3F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0F16D6-81C6-4376-A222-21FC87315847}"/>
              </a:ext>
            </a:extLst>
          </p:cNvPr>
          <p:cNvSpPr>
            <a:spLocks noGrp="1"/>
          </p:cNvSpPr>
          <p:nvPr>
            <p:ph type="dt" sz="half" idx="10"/>
          </p:nvPr>
        </p:nvSpPr>
        <p:spPr/>
        <p:txBody>
          <a:bodyPr/>
          <a:lstStyle/>
          <a:p>
            <a:fld id="{BC0106AA-A577-4F21-8506-0BCB5C0EF197}" type="datetimeFigureOut">
              <a:rPr lang="en-US" smtClean="0"/>
              <a:t>12/15/2023</a:t>
            </a:fld>
            <a:endParaRPr lang="en-US" dirty="0"/>
          </a:p>
        </p:txBody>
      </p:sp>
      <p:sp>
        <p:nvSpPr>
          <p:cNvPr id="6" name="Footer Placeholder 5">
            <a:extLst>
              <a:ext uri="{FF2B5EF4-FFF2-40B4-BE49-F238E27FC236}">
                <a16:creationId xmlns:a16="http://schemas.microsoft.com/office/drawing/2014/main" id="{C7E5E2B9-70C0-48BD-87E2-184447F29C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03F9B3-342D-4ECE-B672-E8C64F22E5D2}"/>
              </a:ext>
            </a:extLst>
          </p:cNvPr>
          <p:cNvSpPr>
            <a:spLocks noGrp="1"/>
          </p:cNvSpPr>
          <p:nvPr>
            <p:ph type="sldNum" sz="quarter" idx="12"/>
          </p:nvPr>
        </p:nvSpPr>
        <p:spPr/>
        <p:txBody>
          <a:bodyPr/>
          <a:lstStyle/>
          <a:p>
            <a:fld id="{3616F0CF-CE36-4EA3-9E3D-3DB0954027A2}" type="slidenum">
              <a:rPr lang="en-US" smtClean="0"/>
              <a:t>‹#›</a:t>
            </a:fld>
            <a:endParaRPr lang="en-US" dirty="0"/>
          </a:p>
        </p:txBody>
      </p:sp>
    </p:spTree>
    <p:extLst>
      <p:ext uri="{BB962C8B-B14F-4D97-AF65-F5344CB8AC3E}">
        <p14:creationId xmlns:p14="http://schemas.microsoft.com/office/powerpoint/2010/main" val="826159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AB95F8-24AA-4842-886A-EF562A9436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D14B73-83D9-4BF2-8D08-4D7978D5F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A1B6E-A1FE-4646-8C02-3D5152C240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106AA-A577-4F21-8506-0BCB5C0EF197}" type="datetimeFigureOut">
              <a:rPr lang="en-US" smtClean="0"/>
              <a:t>12/15/2023</a:t>
            </a:fld>
            <a:endParaRPr lang="en-US" dirty="0"/>
          </a:p>
        </p:txBody>
      </p:sp>
      <p:sp>
        <p:nvSpPr>
          <p:cNvPr id="5" name="Footer Placeholder 4">
            <a:extLst>
              <a:ext uri="{FF2B5EF4-FFF2-40B4-BE49-F238E27FC236}">
                <a16:creationId xmlns:a16="http://schemas.microsoft.com/office/drawing/2014/main" id="{79316102-47D2-4659-A51F-F704355A0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F942C4-F786-47E9-9D00-EE1D5D99A5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6F0CF-CE36-4EA3-9E3D-3DB0954027A2}" type="slidenum">
              <a:rPr lang="en-US" smtClean="0"/>
              <a:t>‹#›</a:t>
            </a:fld>
            <a:endParaRPr lang="en-US" dirty="0"/>
          </a:p>
        </p:txBody>
      </p:sp>
    </p:spTree>
    <p:extLst>
      <p:ext uri="{BB962C8B-B14F-4D97-AF65-F5344CB8AC3E}">
        <p14:creationId xmlns:p14="http://schemas.microsoft.com/office/powerpoint/2010/main" val="1539821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docs.python.org/3/library/struct.html" TargetMode="External"/><Relationship Id="rId2" Type="http://schemas.openxmlformats.org/officeDocument/2006/relationships/hyperlink" Target="https://lfrazier18.wixsite.com/lisa-y-frazier"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834A-26E9-4B95-8044-375F0383148E}"/>
              </a:ext>
            </a:extLst>
          </p:cNvPr>
          <p:cNvSpPr>
            <a:spLocks noGrp="1"/>
          </p:cNvSpPr>
          <p:nvPr>
            <p:ph type="ctrTitle"/>
          </p:nvPr>
        </p:nvSpPr>
        <p:spPr>
          <a:xfrm>
            <a:off x="1468581" y="1046018"/>
            <a:ext cx="9144000" cy="1279382"/>
          </a:xfrm>
        </p:spPr>
        <p:txBody>
          <a:bodyPr>
            <a:normAutofit/>
          </a:bodyPr>
          <a:lstStyle/>
          <a:p>
            <a:r>
              <a:rPr lang="en-US" sz="5400" b="1" dirty="0"/>
              <a:t>Introduction</a:t>
            </a:r>
          </a:p>
        </p:txBody>
      </p:sp>
      <p:sp>
        <p:nvSpPr>
          <p:cNvPr id="3" name="Subtitle 2">
            <a:extLst>
              <a:ext uri="{FF2B5EF4-FFF2-40B4-BE49-F238E27FC236}">
                <a16:creationId xmlns:a16="http://schemas.microsoft.com/office/drawing/2014/main" id="{1A847E28-212F-4891-9555-B4266A789033}"/>
              </a:ext>
            </a:extLst>
          </p:cNvPr>
          <p:cNvSpPr>
            <a:spLocks noGrp="1"/>
          </p:cNvSpPr>
          <p:nvPr>
            <p:ph type="subTitle" idx="1"/>
          </p:nvPr>
        </p:nvSpPr>
        <p:spPr>
          <a:xfrm>
            <a:off x="162791" y="2819400"/>
            <a:ext cx="11866418" cy="3692236"/>
          </a:xfrm>
        </p:spPr>
        <p:txBody>
          <a:bodyPr>
            <a:noAutofit/>
          </a:bodyPr>
          <a:lstStyle/>
          <a:p>
            <a:pPr marL="342900" indent="-342900">
              <a:buFont typeface="Arial" panose="020B0604020202020204" pitchFamily="34" charset="0"/>
              <a:buChar char="•"/>
            </a:pPr>
            <a:r>
              <a:rPr lang="en-US" b="1" dirty="0"/>
              <a:t>Project Planning – Flowchart and NOOA-SDK</a:t>
            </a:r>
          </a:p>
          <a:p>
            <a:pPr marL="342900" indent="-342900">
              <a:buFont typeface="Arial" panose="020B0604020202020204" pitchFamily="34" charset="0"/>
              <a:buChar char="•"/>
            </a:pPr>
            <a:r>
              <a:rPr lang="en-US" b="1" dirty="0"/>
              <a:t>Download Weather Data from National Oceanic and Atmospheric Administration (NOAA)</a:t>
            </a:r>
          </a:p>
          <a:p>
            <a:pPr marL="342900" indent="-342900">
              <a:buFont typeface="Arial" panose="020B0604020202020204" pitchFamily="34" charset="0"/>
              <a:buChar char="•"/>
            </a:pPr>
            <a:r>
              <a:rPr lang="en-US" b="1" dirty="0"/>
              <a:t>Querying Database with SQL</a:t>
            </a:r>
          </a:p>
          <a:p>
            <a:pPr marL="342900" indent="-342900">
              <a:buFont typeface="Arial" panose="020B0604020202020204" pitchFamily="34" charset="0"/>
              <a:buChar char="•"/>
            </a:pPr>
            <a:r>
              <a:rPr lang="en-US" b="1" dirty="0"/>
              <a:t> Extract Data into Excel</a:t>
            </a:r>
          </a:p>
          <a:p>
            <a:pPr marL="342900" indent="-342900">
              <a:buFont typeface="Arial" panose="020B0604020202020204" pitchFamily="34" charset="0"/>
              <a:buChar char="•"/>
            </a:pPr>
            <a:r>
              <a:rPr lang="en-US" b="1" dirty="0"/>
              <a:t>Analyzed the Data</a:t>
            </a:r>
          </a:p>
          <a:p>
            <a:pPr marL="342900" indent="-342900">
              <a:buFont typeface="Arial" panose="020B0604020202020204" pitchFamily="34" charset="0"/>
              <a:buChar char="•"/>
            </a:pPr>
            <a:r>
              <a:rPr lang="en-US" b="1" dirty="0"/>
              <a:t> Produced Graphical Models and Interpretting Results</a:t>
            </a:r>
          </a:p>
        </p:txBody>
      </p:sp>
    </p:spTree>
    <p:extLst>
      <p:ext uri="{BB962C8B-B14F-4D97-AF65-F5344CB8AC3E}">
        <p14:creationId xmlns:p14="http://schemas.microsoft.com/office/powerpoint/2010/main" val="25710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301837" y="0"/>
            <a:ext cx="4481945" cy="922713"/>
          </a:xfrm>
        </p:spPr>
        <p:txBody>
          <a:bodyPr>
            <a:normAutofit/>
          </a:bodyPr>
          <a:lstStyle/>
          <a:p>
            <a:r>
              <a:rPr lang="en-US" sz="4400" b="1" dirty="0"/>
              <a:t>Python code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9787" y="2527663"/>
            <a:ext cx="3932237" cy="3811588"/>
          </a:xfrm>
        </p:spPr>
        <p:txBody>
          <a:bodyPr/>
          <a:lstStyle/>
          <a:p>
            <a:endParaRPr lang="en-US" dirty="0"/>
          </a:p>
          <a:p>
            <a:endParaRPr lang="en-US" dirty="0"/>
          </a:p>
        </p:txBody>
      </p:sp>
      <p:pic>
        <p:nvPicPr>
          <p:cNvPr id="4" name="Picture 3">
            <a:extLst>
              <a:ext uri="{FF2B5EF4-FFF2-40B4-BE49-F238E27FC236}">
                <a16:creationId xmlns:a16="http://schemas.microsoft.com/office/drawing/2014/main" id="{1C948CAE-B458-46DB-A847-7AD1FE882BD7}"/>
              </a:ext>
            </a:extLst>
          </p:cNvPr>
          <p:cNvPicPr>
            <a:picLocks noChangeAspect="1"/>
          </p:cNvPicPr>
          <p:nvPr/>
        </p:nvPicPr>
        <p:blipFill>
          <a:blip r:embed="rId2"/>
          <a:stretch>
            <a:fillRect/>
          </a:stretch>
        </p:blipFill>
        <p:spPr>
          <a:xfrm>
            <a:off x="159327" y="980105"/>
            <a:ext cx="12108873" cy="5758567"/>
          </a:xfrm>
          <a:prstGeom prst="rect">
            <a:avLst/>
          </a:prstGeom>
        </p:spPr>
      </p:pic>
    </p:spTree>
    <p:extLst>
      <p:ext uri="{BB962C8B-B14F-4D97-AF65-F5344CB8AC3E}">
        <p14:creationId xmlns:p14="http://schemas.microsoft.com/office/powerpoint/2010/main" val="2598458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66627" y="1347395"/>
            <a:ext cx="3289648" cy="4163210"/>
          </a:xfrm>
        </p:spPr>
        <p:txBody>
          <a:bodyPr vert="horz" lIns="91440" tIns="45720" rIns="91440" bIns="45720" rtlCol="0" anchor="ctr">
            <a:normAutofit/>
          </a:bodyPr>
          <a:lstStyle/>
          <a:p>
            <a:r>
              <a:rPr lang="en-US" sz="5000" b="1" kern="1200">
                <a:solidFill>
                  <a:schemeClr val="bg1"/>
                </a:solidFill>
                <a:latin typeface="+mj-lt"/>
                <a:ea typeface="+mj-ea"/>
                <a:cs typeface="+mj-cs"/>
              </a:rPr>
              <a:t>Retrieve and Convert Data to CSV Format</a:t>
            </a:r>
          </a:p>
        </p:txBody>
      </p:sp>
      <p:sp>
        <p:nvSpPr>
          <p:cNvPr id="14" name="Rectangle 13">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97769"/>
            <a:ext cx="3569951"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p:cNvSpPr>
          <p:nvPr/>
        </p:nvSpPr>
        <p:spPr>
          <a:xfrm>
            <a:off x="4999325" y="3121292"/>
            <a:ext cx="2321508" cy="1631533"/>
          </a:xfrm>
          <a:prstGeom prst="rect">
            <a:avLst/>
          </a:prstGeom>
        </p:spPr>
        <p:txBody>
          <a:bodyPr/>
          <a:lstStyle/>
          <a:p>
            <a:pPr defTabSz="539496">
              <a:spcAft>
                <a:spcPts val="600"/>
              </a:spcAft>
            </a:pPr>
            <a:endParaRPr lang="en-US" sz="1062" kern="1200">
              <a:solidFill>
                <a:schemeClr val="tx1"/>
              </a:solidFill>
              <a:latin typeface="+mn-lt"/>
              <a:ea typeface="+mn-ea"/>
              <a:cs typeface="+mn-cs"/>
            </a:endParaRPr>
          </a:p>
          <a:p>
            <a:pPr>
              <a:spcAft>
                <a:spcPts val="600"/>
              </a:spcAft>
            </a:pPr>
            <a:endParaRPr lang="en-US"/>
          </a:p>
        </p:txBody>
      </p:sp>
      <p:graphicFrame>
        <p:nvGraphicFramePr>
          <p:cNvPr id="4" name="Table 3">
            <a:extLst>
              <a:ext uri="{FF2B5EF4-FFF2-40B4-BE49-F238E27FC236}">
                <a16:creationId xmlns:a16="http://schemas.microsoft.com/office/drawing/2014/main" id="{D35A1631-DF80-42D3-B4A5-FC03CF0DB2E3}"/>
              </a:ext>
            </a:extLst>
          </p:cNvPr>
          <p:cNvGraphicFramePr>
            <a:graphicFrameLocks noGrp="1"/>
          </p:cNvGraphicFramePr>
          <p:nvPr>
            <p:extLst>
              <p:ext uri="{D42A27DB-BD31-4B8C-83A1-F6EECF244321}">
                <p14:modId xmlns:p14="http://schemas.microsoft.com/office/powerpoint/2010/main" val="1457667928"/>
              </p:ext>
            </p:extLst>
          </p:nvPr>
        </p:nvGraphicFramePr>
        <p:xfrm>
          <a:off x="4859338" y="466659"/>
          <a:ext cx="7097232" cy="6025188"/>
        </p:xfrm>
        <a:graphic>
          <a:graphicData uri="http://schemas.openxmlformats.org/drawingml/2006/table">
            <a:tbl>
              <a:tblPr>
                <a:tableStyleId>{5C22544A-7EE6-4342-B048-85BDC9FD1C3A}</a:tableStyleId>
              </a:tblPr>
              <a:tblGrid>
                <a:gridCol w="591436">
                  <a:extLst>
                    <a:ext uri="{9D8B030D-6E8A-4147-A177-3AD203B41FA5}">
                      <a16:colId xmlns:a16="http://schemas.microsoft.com/office/drawing/2014/main" val="560626027"/>
                    </a:ext>
                  </a:extLst>
                </a:gridCol>
                <a:gridCol w="591436">
                  <a:extLst>
                    <a:ext uri="{9D8B030D-6E8A-4147-A177-3AD203B41FA5}">
                      <a16:colId xmlns:a16="http://schemas.microsoft.com/office/drawing/2014/main" val="535314521"/>
                    </a:ext>
                  </a:extLst>
                </a:gridCol>
                <a:gridCol w="591436">
                  <a:extLst>
                    <a:ext uri="{9D8B030D-6E8A-4147-A177-3AD203B41FA5}">
                      <a16:colId xmlns:a16="http://schemas.microsoft.com/office/drawing/2014/main" val="4033862698"/>
                    </a:ext>
                  </a:extLst>
                </a:gridCol>
                <a:gridCol w="591436">
                  <a:extLst>
                    <a:ext uri="{9D8B030D-6E8A-4147-A177-3AD203B41FA5}">
                      <a16:colId xmlns:a16="http://schemas.microsoft.com/office/drawing/2014/main" val="2581192871"/>
                    </a:ext>
                  </a:extLst>
                </a:gridCol>
                <a:gridCol w="591436">
                  <a:extLst>
                    <a:ext uri="{9D8B030D-6E8A-4147-A177-3AD203B41FA5}">
                      <a16:colId xmlns:a16="http://schemas.microsoft.com/office/drawing/2014/main" val="1105985332"/>
                    </a:ext>
                  </a:extLst>
                </a:gridCol>
                <a:gridCol w="591436">
                  <a:extLst>
                    <a:ext uri="{9D8B030D-6E8A-4147-A177-3AD203B41FA5}">
                      <a16:colId xmlns:a16="http://schemas.microsoft.com/office/drawing/2014/main" val="2469126419"/>
                    </a:ext>
                  </a:extLst>
                </a:gridCol>
                <a:gridCol w="591436">
                  <a:extLst>
                    <a:ext uri="{9D8B030D-6E8A-4147-A177-3AD203B41FA5}">
                      <a16:colId xmlns:a16="http://schemas.microsoft.com/office/drawing/2014/main" val="3823077167"/>
                    </a:ext>
                  </a:extLst>
                </a:gridCol>
                <a:gridCol w="591436">
                  <a:extLst>
                    <a:ext uri="{9D8B030D-6E8A-4147-A177-3AD203B41FA5}">
                      <a16:colId xmlns:a16="http://schemas.microsoft.com/office/drawing/2014/main" val="1960435542"/>
                    </a:ext>
                  </a:extLst>
                </a:gridCol>
                <a:gridCol w="591436">
                  <a:extLst>
                    <a:ext uri="{9D8B030D-6E8A-4147-A177-3AD203B41FA5}">
                      <a16:colId xmlns:a16="http://schemas.microsoft.com/office/drawing/2014/main" val="1268309956"/>
                    </a:ext>
                  </a:extLst>
                </a:gridCol>
                <a:gridCol w="591436">
                  <a:extLst>
                    <a:ext uri="{9D8B030D-6E8A-4147-A177-3AD203B41FA5}">
                      <a16:colId xmlns:a16="http://schemas.microsoft.com/office/drawing/2014/main" val="710187813"/>
                    </a:ext>
                  </a:extLst>
                </a:gridCol>
                <a:gridCol w="591436">
                  <a:extLst>
                    <a:ext uri="{9D8B030D-6E8A-4147-A177-3AD203B41FA5}">
                      <a16:colId xmlns:a16="http://schemas.microsoft.com/office/drawing/2014/main" val="1620714855"/>
                    </a:ext>
                  </a:extLst>
                </a:gridCol>
                <a:gridCol w="591436">
                  <a:extLst>
                    <a:ext uri="{9D8B030D-6E8A-4147-A177-3AD203B41FA5}">
                      <a16:colId xmlns:a16="http://schemas.microsoft.com/office/drawing/2014/main" val="2282104673"/>
                    </a:ext>
                  </a:extLst>
                </a:gridCol>
              </a:tblGrid>
              <a:tr h="151825">
                <a:tc>
                  <a:txBody>
                    <a:bodyPr/>
                    <a:lstStyle/>
                    <a:p>
                      <a:pPr algn="r" fontAlgn="b"/>
                      <a:r>
                        <a:rPr lang="en-US" sz="700" u="none" strike="noStrike">
                          <a:effectLst/>
                        </a:rPr>
                        <a:t>18.5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65.3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23.06214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22412960"/>
                  </a:ext>
                </a:extLst>
              </a:tr>
              <a:tr h="151825">
                <a:tc>
                  <a:txBody>
                    <a:bodyPr/>
                    <a:lstStyle/>
                    <a:p>
                      <a:pPr algn="r" fontAlgn="b"/>
                      <a:r>
                        <a:rPr lang="en-US" sz="700" u="none" strike="noStrike">
                          <a:effectLst/>
                        </a:rPr>
                        <a:t>16.2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61.16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24.01818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1441585"/>
                  </a:ext>
                </a:extLst>
              </a:tr>
              <a:tr h="151825">
                <a:tc>
                  <a:txBody>
                    <a:bodyPr/>
                    <a:lstStyle/>
                    <a:p>
                      <a:pPr algn="r" fontAlgn="b"/>
                      <a:r>
                        <a:rPr lang="en-US" sz="700" u="none" strike="noStrike">
                          <a:effectLst/>
                        </a:rPr>
                        <a:t>14.8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58.64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24.92129</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38303940"/>
                  </a:ext>
                </a:extLst>
              </a:tr>
              <a:tr h="151825">
                <a:tc>
                  <a:txBody>
                    <a:bodyPr/>
                    <a:lstStyle/>
                    <a:p>
                      <a:pPr algn="r" fontAlgn="b"/>
                      <a:r>
                        <a:rPr lang="en-US" sz="700" u="none" strike="noStrike">
                          <a:effectLst/>
                        </a:rPr>
                        <a:t>10.7</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51.26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34.10512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16192107"/>
                  </a:ext>
                </a:extLst>
              </a:tr>
              <a:tr h="151825">
                <a:tc>
                  <a:txBody>
                    <a:bodyPr/>
                    <a:lstStyle/>
                    <a:p>
                      <a:pPr algn="r" fontAlgn="b"/>
                      <a:r>
                        <a:rPr lang="en-US" sz="700" u="none" strike="noStrike">
                          <a:effectLst/>
                        </a:rPr>
                        <a:t>5.6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42.08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63.89882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97222795"/>
                  </a:ext>
                </a:extLst>
              </a:tr>
              <a:tr h="151825">
                <a:tc>
                  <a:txBody>
                    <a:bodyPr/>
                    <a:lstStyle/>
                    <a:p>
                      <a:pPr algn="r" fontAlgn="b"/>
                      <a:r>
                        <a:rPr lang="en-US" sz="700" u="none" strike="noStrike">
                          <a:effectLst/>
                        </a:rPr>
                        <a:t>10.4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50.72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51.03642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9625933"/>
                  </a:ext>
                </a:extLst>
              </a:tr>
              <a:tr h="151825">
                <a:tc>
                  <a:txBody>
                    <a:bodyPr/>
                    <a:lstStyle/>
                    <a:p>
                      <a:pPr algn="r" fontAlgn="b"/>
                      <a:r>
                        <a:rPr lang="en-US" sz="700" u="none" strike="noStrike">
                          <a:effectLst/>
                        </a:rPr>
                        <a:t>16.5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61.7</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29.01692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9511083"/>
                  </a:ext>
                </a:extLst>
              </a:tr>
              <a:tr h="151825">
                <a:tc>
                  <a:txBody>
                    <a:bodyPr/>
                    <a:lstStyle/>
                    <a:p>
                      <a:pPr algn="r" fontAlgn="b"/>
                      <a:r>
                        <a:rPr lang="en-US" sz="700" u="none" strike="noStrike">
                          <a:effectLst/>
                        </a:rPr>
                        <a:t>18.8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65.84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21.00526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0303488"/>
                  </a:ext>
                </a:extLst>
              </a:tr>
              <a:tr h="151825">
                <a:tc>
                  <a:txBody>
                    <a:bodyPr/>
                    <a:lstStyle/>
                    <a:p>
                      <a:pPr algn="r" fontAlgn="b"/>
                      <a:r>
                        <a:rPr lang="en-US" sz="700" u="none" strike="noStrike">
                          <a:effectLst/>
                        </a:rPr>
                        <a:t>20.4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68.72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20.04013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83228013"/>
                  </a:ext>
                </a:extLst>
              </a:tr>
              <a:tr h="151825">
                <a:tc>
                  <a:txBody>
                    <a:bodyPr/>
                    <a:lstStyle/>
                    <a:p>
                      <a:pPr algn="r" fontAlgn="b"/>
                      <a:r>
                        <a:rPr lang="en-US" sz="700" u="none" strike="noStrike">
                          <a:effectLst/>
                        </a:rPr>
                        <a:t>21.3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70.34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18.96084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72055539"/>
                  </a:ext>
                </a:extLst>
              </a:tr>
              <a:tr h="151825">
                <a:tc>
                  <a:txBody>
                    <a:bodyPr/>
                    <a:lstStyle/>
                    <a:p>
                      <a:pPr algn="r" fontAlgn="b"/>
                      <a:r>
                        <a:rPr lang="en-US" sz="700" u="none" strike="noStrike">
                          <a:effectLst/>
                        </a:rPr>
                        <a:t>21.1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69.98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19.05233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18660240"/>
                  </a:ext>
                </a:extLst>
              </a:tr>
              <a:tr h="151825">
                <a:tc>
                  <a:txBody>
                    <a:bodyPr/>
                    <a:lstStyle/>
                    <a:p>
                      <a:pPr algn="r" fontAlgn="b"/>
                      <a:r>
                        <a:rPr lang="en-US" sz="700" u="none" strike="noStrike">
                          <a:effectLst/>
                        </a:rPr>
                        <a:t>17.8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64.04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32.98967</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68915623"/>
                  </a:ext>
                </a:extLst>
              </a:tr>
              <a:tr h="151825">
                <a:tc>
                  <a:txBody>
                    <a:bodyPr/>
                    <a:lstStyle/>
                    <a:p>
                      <a:pPr algn="r" fontAlgn="b"/>
                      <a:r>
                        <a:rPr lang="en-US" sz="700" u="none" strike="noStrike">
                          <a:effectLst/>
                        </a:rPr>
                        <a:t>16.1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60.98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32.97133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91930696"/>
                  </a:ext>
                </a:extLst>
              </a:tr>
              <a:tr h="151825">
                <a:tc>
                  <a:txBody>
                    <a:bodyPr/>
                    <a:lstStyle/>
                    <a:p>
                      <a:pPr algn="r" fontAlgn="b"/>
                      <a:r>
                        <a:rPr lang="en-US" sz="700" u="none" strike="noStrike">
                          <a:effectLst/>
                        </a:rPr>
                        <a:t>4.5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40.1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67.98301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38992405"/>
                  </a:ext>
                </a:extLst>
              </a:tr>
              <a:tr h="151825">
                <a:tc>
                  <a:txBody>
                    <a:bodyPr/>
                    <a:lstStyle/>
                    <a:p>
                      <a:pPr algn="r" fontAlgn="b"/>
                      <a:r>
                        <a:rPr lang="en-US" sz="700" u="none" strike="noStrike">
                          <a:effectLst/>
                        </a:rPr>
                        <a:t>4.3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39.74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68.94095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90185121"/>
                  </a:ext>
                </a:extLst>
              </a:tr>
              <a:tr h="151825">
                <a:tc>
                  <a:txBody>
                    <a:bodyPr/>
                    <a:lstStyle/>
                    <a:p>
                      <a:pPr algn="r" fontAlgn="b"/>
                      <a:r>
                        <a:rPr lang="en-US" sz="700" u="none" strike="noStrike">
                          <a:effectLst/>
                        </a:rPr>
                        <a:t>4.2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39.56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68.91999</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31297455"/>
                  </a:ext>
                </a:extLst>
              </a:tr>
              <a:tr h="151825">
                <a:tc>
                  <a:txBody>
                    <a:bodyPr/>
                    <a:lstStyle/>
                    <a:p>
                      <a:pPr algn="r" fontAlgn="b"/>
                      <a:r>
                        <a:rPr lang="en-US" sz="700" u="none" strike="noStrike">
                          <a:effectLst/>
                        </a:rPr>
                        <a:t>7.7</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45.86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59.91232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1714568"/>
                  </a:ext>
                </a:extLst>
              </a:tr>
              <a:tr h="151825">
                <a:tc>
                  <a:txBody>
                    <a:bodyPr/>
                    <a:lstStyle/>
                    <a:p>
                      <a:pPr algn="r" fontAlgn="b"/>
                      <a:r>
                        <a:rPr lang="en-US" sz="700" u="none" strike="noStrike">
                          <a:effectLst/>
                        </a:rPr>
                        <a:t>12.2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53.96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47.98262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69979616"/>
                  </a:ext>
                </a:extLst>
              </a:tr>
              <a:tr h="151825">
                <a:tc>
                  <a:txBody>
                    <a:bodyPr/>
                    <a:lstStyle/>
                    <a:p>
                      <a:pPr algn="r" fontAlgn="b"/>
                      <a:r>
                        <a:rPr lang="en-US" sz="700" u="none" strike="noStrike">
                          <a:effectLst/>
                        </a:rPr>
                        <a:t>15.2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59.36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32.94846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38792569"/>
                  </a:ext>
                </a:extLst>
              </a:tr>
              <a:tr h="151825">
                <a:tc>
                  <a:txBody>
                    <a:bodyPr/>
                    <a:lstStyle/>
                    <a:p>
                      <a:pPr algn="r" fontAlgn="b"/>
                      <a:r>
                        <a:rPr lang="en-US" sz="700" u="none" strike="noStrike">
                          <a:effectLst/>
                        </a:rPr>
                        <a:t>17.4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63.32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28.01842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5075494"/>
                  </a:ext>
                </a:extLst>
              </a:tr>
              <a:tr h="139872">
                <a:tc>
                  <a:txBody>
                    <a:bodyPr/>
                    <a:lstStyle/>
                    <a:p>
                      <a:pPr algn="r" fontAlgn="b"/>
                      <a:r>
                        <a:rPr lang="en-US" sz="700" u="none" strike="noStrike">
                          <a:effectLst/>
                        </a:rPr>
                        <a:t>18.4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65.12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23.03511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08642787"/>
                  </a:ext>
                </a:extLst>
              </a:tr>
              <a:tr h="151825">
                <a:tc>
                  <a:txBody>
                    <a:bodyPr/>
                    <a:lstStyle/>
                    <a:p>
                      <a:pPr algn="r" fontAlgn="b"/>
                      <a:r>
                        <a:rPr lang="en-US" sz="700" u="none" strike="noStrike">
                          <a:effectLst/>
                        </a:rPr>
                        <a:t>20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19.93749</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32974119"/>
                  </a:ext>
                </a:extLst>
              </a:tr>
              <a:tr h="139872">
                <a:tc>
                  <a:txBody>
                    <a:bodyPr/>
                    <a:lstStyle/>
                    <a:p>
                      <a:pPr algn="r" fontAlgn="b"/>
                      <a:r>
                        <a:rPr lang="en-US" sz="700" u="none" strike="noStrike">
                          <a:effectLst/>
                        </a:rPr>
                        <a:t>20.9</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69.62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16.97542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93733599"/>
                  </a:ext>
                </a:extLst>
              </a:tr>
              <a:tr h="151825">
                <a:tc>
                  <a:txBody>
                    <a:bodyPr/>
                    <a:lstStyle/>
                    <a:p>
                      <a:pPr algn="r" fontAlgn="b"/>
                      <a:r>
                        <a:rPr lang="en-US" sz="700" u="none" strike="noStrike">
                          <a:effectLst/>
                        </a:rPr>
                        <a:t>21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69.8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18.05565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3295787"/>
                  </a:ext>
                </a:extLst>
              </a:tr>
              <a:tr h="151825">
                <a:tc>
                  <a:txBody>
                    <a:bodyPr/>
                    <a:lstStyle/>
                    <a:p>
                      <a:pPr algn="r" fontAlgn="b"/>
                      <a:r>
                        <a:rPr lang="en-US" sz="700" u="none" strike="noStrike">
                          <a:effectLst/>
                        </a:rPr>
                        <a:t>18.6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65.48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10.98545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245387"/>
                  </a:ext>
                </a:extLst>
              </a:tr>
              <a:tr h="151825">
                <a:tc>
                  <a:txBody>
                    <a:bodyPr/>
                    <a:lstStyle/>
                    <a:p>
                      <a:pPr algn="r" fontAlgn="b"/>
                      <a:r>
                        <a:rPr lang="en-US" sz="700" u="none" strike="noStrike">
                          <a:effectLst/>
                        </a:rPr>
                        <a:t>10.8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51.44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24.94162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36833405"/>
                  </a:ext>
                </a:extLst>
              </a:tr>
              <a:tr h="151825">
                <a:tc>
                  <a:txBody>
                    <a:bodyPr/>
                    <a:lstStyle/>
                    <a:p>
                      <a:pPr algn="r" fontAlgn="b"/>
                      <a:r>
                        <a:rPr lang="en-US" sz="700" u="none" strike="noStrike">
                          <a:effectLst/>
                        </a:rPr>
                        <a:t>10.3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50.54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23.10779</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34482826"/>
                  </a:ext>
                </a:extLst>
              </a:tr>
              <a:tr h="151825">
                <a:tc>
                  <a:txBody>
                    <a:bodyPr/>
                    <a:lstStyle/>
                    <a:p>
                      <a:pPr algn="r" fontAlgn="b"/>
                      <a:r>
                        <a:rPr lang="en-US" sz="700" u="none" strike="noStrike">
                          <a:effectLst/>
                        </a:rPr>
                        <a:t>6.3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43.34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30.07026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56711743"/>
                  </a:ext>
                </a:extLst>
              </a:tr>
              <a:tr h="151825">
                <a:tc>
                  <a:txBody>
                    <a:bodyPr/>
                    <a:lstStyle/>
                    <a:p>
                      <a:pPr algn="r" fontAlgn="b"/>
                      <a:r>
                        <a:rPr lang="en-US" sz="700" u="none" strike="noStrike">
                          <a:effectLst/>
                        </a:rPr>
                        <a:t>6.7</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44.06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29.02419</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77815901"/>
                  </a:ext>
                </a:extLst>
              </a:tr>
              <a:tr h="151825">
                <a:tc>
                  <a:txBody>
                    <a:bodyPr/>
                    <a:lstStyle/>
                    <a:p>
                      <a:pPr algn="r" fontAlgn="b"/>
                      <a:r>
                        <a:rPr lang="en-US" sz="700" u="none" strike="noStrike">
                          <a:effectLst/>
                        </a:rPr>
                        <a:t>12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53.6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20.97252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69948715"/>
                  </a:ext>
                </a:extLst>
              </a:tr>
              <a:tr h="151825">
                <a:tc>
                  <a:txBody>
                    <a:bodyPr/>
                    <a:lstStyle/>
                    <a:p>
                      <a:pPr algn="r" fontAlgn="b"/>
                      <a:r>
                        <a:rPr lang="en-US" sz="700" u="none" strike="noStrike">
                          <a:effectLst/>
                        </a:rPr>
                        <a:t>14.4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57.92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18.94501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64922707"/>
                  </a:ext>
                </a:extLst>
              </a:tr>
              <a:tr h="151825">
                <a:tc>
                  <a:txBody>
                    <a:bodyPr/>
                    <a:lstStyle/>
                    <a:p>
                      <a:pPr algn="r" fontAlgn="b"/>
                      <a:r>
                        <a:rPr lang="en-US" sz="700" u="none" strike="noStrike">
                          <a:effectLst/>
                        </a:rPr>
                        <a:t>16.6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61.88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18.06395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59895524"/>
                  </a:ext>
                </a:extLst>
              </a:tr>
              <a:tr h="151825">
                <a:tc>
                  <a:txBody>
                    <a:bodyPr/>
                    <a:lstStyle/>
                    <a:p>
                      <a:pPr algn="r" fontAlgn="b"/>
                      <a:r>
                        <a:rPr lang="en-US" sz="700" u="none" strike="noStrike">
                          <a:effectLst/>
                        </a:rPr>
                        <a:t>17.7</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63.86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15.95815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01827070"/>
                  </a:ext>
                </a:extLst>
              </a:tr>
              <a:tr h="151825">
                <a:tc>
                  <a:txBody>
                    <a:bodyPr/>
                    <a:lstStyle/>
                    <a:p>
                      <a:pPr algn="r" fontAlgn="b"/>
                      <a:r>
                        <a:rPr lang="en-US" sz="700" u="none" strike="noStrike">
                          <a:effectLst/>
                        </a:rPr>
                        <a:t>18.5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65.3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12.96998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19480823"/>
                  </a:ext>
                </a:extLst>
              </a:tr>
              <a:tr h="151825">
                <a:tc>
                  <a:txBody>
                    <a:bodyPr/>
                    <a:lstStyle/>
                    <a:p>
                      <a:pPr algn="r" fontAlgn="b"/>
                      <a:r>
                        <a:rPr lang="en-US" sz="700" u="none" strike="noStrike">
                          <a:effectLst/>
                        </a:rPr>
                        <a:t>19.2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66.56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11.01572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3271657"/>
                  </a:ext>
                </a:extLst>
              </a:tr>
              <a:tr h="151825">
                <a:tc>
                  <a:txBody>
                    <a:bodyPr/>
                    <a:lstStyle/>
                    <a:p>
                      <a:pPr algn="r" fontAlgn="b"/>
                      <a:r>
                        <a:rPr lang="en-US" sz="700" u="none" strike="noStrike">
                          <a:effectLst/>
                        </a:rPr>
                        <a:t>19.5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67.1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11.99388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10801648"/>
                  </a:ext>
                </a:extLst>
              </a:tr>
              <a:tr h="151825">
                <a:tc>
                  <a:txBody>
                    <a:bodyPr/>
                    <a:lstStyle/>
                    <a:p>
                      <a:pPr algn="r" fontAlgn="b"/>
                      <a:r>
                        <a:rPr lang="en-US" sz="700" u="none" strike="noStrike">
                          <a:effectLst/>
                        </a:rPr>
                        <a:t>19.2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66.56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11.01572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2315309"/>
                  </a:ext>
                </a:extLst>
              </a:tr>
              <a:tr h="151825">
                <a:tc>
                  <a:txBody>
                    <a:bodyPr/>
                    <a:lstStyle/>
                    <a:p>
                      <a:pPr algn="r" fontAlgn="b"/>
                      <a:r>
                        <a:rPr lang="en-US" sz="700" u="none" strike="noStrike">
                          <a:effectLst/>
                        </a:rPr>
                        <a:t>18.3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64.94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13.02989</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1612452"/>
                  </a:ext>
                </a:extLst>
              </a:tr>
              <a:tr h="139872">
                <a:tc>
                  <a:txBody>
                    <a:bodyPr/>
                    <a:lstStyle/>
                    <a:p>
                      <a:pPr algn="r" fontAlgn="b"/>
                      <a:r>
                        <a:rPr lang="en-US" sz="700" u="none" strike="noStrike">
                          <a:effectLst/>
                        </a:rPr>
                        <a:t>14.7</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58.46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23.0705</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75823024"/>
                  </a:ext>
                </a:extLst>
              </a:tr>
              <a:tr h="139872">
                <a:tc>
                  <a:txBody>
                    <a:bodyPr/>
                    <a:lstStyle/>
                    <a:p>
                      <a:pPr algn="r" fontAlgn="b"/>
                      <a:r>
                        <a:rPr lang="en-US" sz="700" u="none" strike="noStrike">
                          <a:effectLst/>
                        </a:rPr>
                        <a:t>11.4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52.52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20.9764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56501039"/>
                  </a:ext>
                </a:extLst>
              </a:tr>
            </a:tbl>
          </a:graphicData>
        </a:graphic>
      </p:graphicFrame>
    </p:spTree>
    <p:extLst>
      <p:ext uri="{BB962C8B-B14F-4D97-AF65-F5344CB8AC3E}">
        <p14:creationId xmlns:p14="http://schemas.microsoft.com/office/powerpoint/2010/main" val="3873953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33054" y="786535"/>
            <a:ext cx="11880273" cy="1600200"/>
          </a:xfrm>
        </p:spPr>
        <p:txBody>
          <a:bodyPr>
            <a:normAutofit/>
          </a:bodyPr>
          <a:lstStyle/>
          <a:p>
            <a:r>
              <a:rPr lang="en-US" sz="4400" b="1" dirty="0"/>
              <a:t>Temperature and Humidity Chart (Graph)</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2866030"/>
            <a:ext cx="3932237" cy="3002958"/>
          </a:xfrm>
        </p:spPr>
        <p:txBody>
          <a:bodyPr/>
          <a:lstStyle/>
          <a:p>
            <a:endParaRPr lang="en-US" dirty="0"/>
          </a:p>
        </p:txBody>
      </p:sp>
      <p:graphicFrame>
        <p:nvGraphicFramePr>
          <p:cNvPr id="5" name="Chart 4">
            <a:extLst>
              <a:ext uri="{FF2B5EF4-FFF2-40B4-BE49-F238E27FC236}">
                <a16:creationId xmlns:a16="http://schemas.microsoft.com/office/drawing/2014/main" id="{322B68C8-EA14-4813-B40F-5822A2DFBD0B}"/>
              </a:ext>
            </a:extLst>
          </p:cNvPr>
          <p:cNvGraphicFramePr>
            <a:graphicFrameLocks/>
          </p:cNvGraphicFramePr>
          <p:nvPr>
            <p:extLst>
              <p:ext uri="{D42A27DB-BD31-4B8C-83A1-F6EECF244321}">
                <p14:modId xmlns:p14="http://schemas.microsoft.com/office/powerpoint/2010/main" val="622748892"/>
              </p:ext>
            </p:extLst>
          </p:nvPr>
        </p:nvGraphicFramePr>
        <p:xfrm>
          <a:off x="332510" y="2757819"/>
          <a:ext cx="11589326" cy="37122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7794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90598" y="457200"/>
            <a:ext cx="4581427" cy="1600200"/>
          </a:xfrm>
        </p:spPr>
        <p:txBody>
          <a:bodyPr>
            <a:normAutofit/>
          </a:bodyPr>
          <a:lstStyle/>
          <a:p>
            <a:r>
              <a:rPr lang="en-US" sz="4400" dirty="0"/>
              <a:t>Plot # 1</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90598" y="2097741"/>
            <a:ext cx="2919704" cy="551329"/>
          </a:xfrm>
        </p:spPr>
        <p:txBody>
          <a:bodyPr/>
          <a:lstStyle/>
          <a:p>
            <a:r>
              <a:rPr lang="en-US" sz="2000" b="1" dirty="0"/>
              <a:t>Line Graph</a:t>
            </a:r>
          </a:p>
          <a:p>
            <a:endParaRPr lang="en-US" dirty="0"/>
          </a:p>
          <a:p>
            <a:endParaRPr lang="en-US" dirty="0"/>
          </a:p>
        </p:txBody>
      </p:sp>
      <p:sp>
        <p:nvSpPr>
          <p:cNvPr id="9" name="TextBox 8">
            <a:extLst>
              <a:ext uri="{FF2B5EF4-FFF2-40B4-BE49-F238E27FC236}">
                <a16:creationId xmlns:a16="http://schemas.microsoft.com/office/drawing/2014/main" id="{D2C0D11C-958C-4984-B480-DE9653C14606}"/>
              </a:ext>
            </a:extLst>
          </p:cNvPr>
          <p:cNvSpPr txBox="1"/>
          <p:nvPr/>
        </p:nvSpPr>
        <p:spPr>
          <a:xfrm>
            <a:off x="190598" y="3006666"/>
            <a:ext cx="4041966" cy="2862322"/>
          </a:xfrm>
          <a:prstGeom prst="rect">
            <a:avLst/>
          </a:prstGeom>
          <a:noFill/>
        </p:spPr>
        <p:txBody>
          <a:bodyPr wrap="square">
            <a:spAutoFit/>
          </a:bodyPr>
          <a:lstStyle/>
          <a:p>
            <a:r>
              <a:rPr lang="en-US" b="1" dirty="0"/>
              <a:t>#Purpose: Create box plot for period 2 data</a:t>
            </a:r>
          </a:p>
          <a:p>
            <a:r>
              <a:rPr lang="en-US" b="1" dirty="0"/>
              <a:t>#Name: Lisa Frazier</a:t>
            </a:r>
          </a:p>
          <a:p>
            <a:r>
              <a:rPr lang="en-US" b="1" dirty="0"/>
              <a:t>#Date: Feb 10, 2022</a:t>
            </a:r>
          </a:p>
          <a:p>
            <a:r>
              <a:rPr lang="en-US" b="1" dirty="0"/>
              <a:t>import pandas as pd</a:t>
            </a:r>
          </a:p>
          <a:p>
            <a:r>
              <a:rPr lang="en-US" b="1" dirty="0"/>
              <a:t>import </a:t>
            </a:r>
            <a:r>
              <a:rPr lang="en-US" b="1" dirty="0" err="1"/>
              <a:t>matplotlib.pyplot</a:t>
            </a:r>
            <a:r>
              <a:rPr lang="en-US" b="1" dirty="0"/>
              <a:t> as </a:t>
            </a:r>
            <a:r>
              <a:rPr lang="en-US" b="1" dirty="0" err="1"/>
              <a:t>plt</a:t>
            </a:r>
            <a:endParaRPr lang="en-US" b="1" dirty="0"/>
          </a:p>
          <a:p>
            <a:r>
              <a:rPr lang="en-US" b="1" dirty="0"/>
              <a:t>df2 = </a:t>
            </a:r>
            <a:r>
              <a:rPr lang="en-US" b="1" dirty="0" err="1"/>
              <a:t>pd.read_csv</a:t>
            </a:r>
            <a:r>
              <a:rPr lang="en-US" b="1" dirty="0"/>
              <a:t>("formatdata2.csv")</a:t>
            </a:r>
          </a:p>
          <a:p>
            <a:r>
              <a:rPr lang="en-US" b="1" dirty="0"/>
              <a:t>df2.boxplot() </a:t>
            </a:r>
          </a:p>
          <a:p>
            <a:r>
              <a:rPr lang="en-US" b="1" dirty="0" err="1"/>
              <a:t>plt.suptitle</a:t>
            </a:r>
            <a:r>
              <a:rPr lang="en-US" b="1" dirty="0"/>
              <a:t>('Period 2 box plot')</a:t>
            </a:r>
          </a:p>
          <a:p>
            <a:r>
              <a:rPr lang="en-US" b="1" dirty="0" err="1"/>
              <a:t>plt.show</a:t>
            </a:r>
            <a:r>
              <a:rPr lang="en-US" b="1" dirty="0"/>
              <a:t>()</a:t>
            </a:r>
          </a:p>
        </p:txBody>
      </p:sp>
      <p:pic>
        <p:nvPicPr>
          <p:cNvPr id="6" name="Picture 5">
            <a:extLst>
              <a:ext uri="{FF2B5EF4-FFF2-40B4-BE49-F238E27FC236}">
                <a16:creationId xmlns:a16="http://schemas.microsoft.com/office/drawing/2014/main" id="{0AAA9D88-F4D3-480B-A826-B11397EBA5C9}"/>
              </a:ext>
            </a:extLst>
          </p:cNvPr>
          <p:cNvPicPr>
            <a:picLocks noChangeAspect="1"/>
          </p:cNvPicPr>
          <p:nvPr/>
        </p:nvPicPr>
        <p:blipFill>
          <a:blip r:embed="rId2"/>
          <a:stretch>
            <a:fillRect/>
          </a:stretch>
        </p:blipFill>
        <p:spPr>
          <a:xfrm>
            <a:off x="4592782" y="242455"/>
            <a:ext cx="6996260" cy="656012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400872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95795" y="431078"/>
            <a:ext cx="3932237" cy="1600200"/>
          </a:xfrm>
        </p:spPr>
        <p:txBody>
          <a:bodyPr>
            <a:normAutofit/>
          </a:bodyPr>
          <a:lstStyle/>
          <a:p>
            <a:r>
              <a:rPr lang="en-US" sz="4400" dirty="0"/>
              <a:t>Plot #2</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93965" y="1407619"/>
            <a:ext cx="3932237" cy="561109"/>
          </a:xfrm>
        </p:spPr>
        <p:txBody>
          <a:bodyPr/>
          <a:lstStyle/>
          <a:p>
            <a:r>
              <a:rPr lang="en-US" sz="2000" b="1" dirty="0"/>
              <a:t>Histogram</a:t>
            </a:r>
          </a:p>
        </p:txBody>
      </p:sp>
      <p:pic>
        <p:nvPicPr>
          <p:cNvPr id="4" name="Picture 3">
            <a:extLst>
              <a:ext uri="{FF2B5EF4-FFF2-40B4-BE49-F238E27FC236}">
                <a16:creationId xmlns:a16="http://schemas.microsoft.com/office/drawing/2014/main" id="{FA784E99-B6FE-4EA3-9FB8-EA42ECD5D44F}"/>
              </a:ext>
            </a:extLst>
          </p:cNvPr>
          <p:cNvPicPr>
            <a:picLocks noChangeAspect="1"/>
          </p:cNvPicPr>
          <p:nvPr/>
        </p:nvPicPr>
        <p:blipFill>
          <a:blip r:embed="rId2"/>
          <a:stretch>
            <a:fillRect/>
          </a:stretch>
        </p:blipFill>
        <p:spPr>
          <a:xfrm>
            <a:off x="6615211" y="1708273"/>
            <a:ext cx="4950373" cy="450272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8" name="TextBox 7">
            <a:extLst>
              <a:ext uri="{FF2B5EF4-FFF2-40B4-BE49-F238E27FC236}">
                <a16:creationId xmlns:a16="http://schemas.microsoft.com/office/drawing/2014/main" id="{5D8C7A87-89EF-4502-9D01-A9623828BD84}"/>
              </a:ext>
            </a:extLst>
          </p:cNvPr>
          <p:cNvSpPr txBox="1"/>
          <p:nvPr/>
        </p:nvSpPr>
        <p:spPr>
          <a:xfrm>
            <a:off x="89809" y="2240682"/>
            <a:ext cx="6096000" cy="3970318"/>
          </a:xfrm>
          <a:prstGeom prst="rect">
            <a:avLst/>
          </a:prstGeom>
          <a:noFill/>
        </p:spPr>
        <p:txBody>
          <a:bodyPr wrap="square">
            <a:spAutoFit/>
          </a:bodyPr>
          <a:lstStyle/>
          <a:p>
            <a:r>
              <a:rPr lang="en-US" b="1" dirty="0"/>
              <a:t>#Purpose: Create Celsius plot comparing period 1 and period 2</a:t>
            </a:r>
          </a:p>
          <a:p>
            <a:r>
              <a:rPr lang="en-US" b="1" dirty="0"/>
              <a:t>#Name: Lisa Frazier</a:t>
            </a:r>
          </a:p>
          <a:p>
            <a:r>
              <a:rPr lang="en-US" b="1" dirty="0"/>
              <a:t>#Date: Feb 11, 2022</a:t>
            </a:r>
          </a:p>
          <a:p>
            <a:r>
              <a:rPr lang="en-US" b="1" dirty="0"/>
              <a:t>import pandas as pd</a:t>
            </a:r>
          </a:p>
          <a:p>
            <a:r>
              <a:rPr lang="en-US" b="1" dirty="0"/>
              <a:t>import </a:t>
            </a:r>
            <a:r>
              <a:rPr lang="en-US" b="1" dirty="0" err="1"/>
              <a:t>matplotlib.pyplot</a:t>
            </a:r>
            <a:r>
              <a:rPr lang="en-US" b="1" dirty="0"/>
              <a:t> as </a:t>
            </a:r>
            <a:r>
              <a:rPr lang="en-US" b="1" dirty="0" err="1"/>
              <a:t>plt</a:t>
            </a:r>
            <a:endParaRPr lang="en-US" b="1" dirty="0"/>
          </a:p>
          <a:p>
            <a:endParaRPr lang="en-US" b="1" dirty="0"/>
          </a:p>
          <a:p>
            <a:r>
              <a:rPr lang="en-US" b="1" dirty="0"/>
              <a:t>df2 = </a:t>
            </a:r>
            <a:r>
              <a:rPr lang="en-US" b="1" dirty="0" err="1"/>
              <a:t>pd.read_csv</a:t>
            </a:r>
            <a:r>
              <a:rPr lang="en-US" b="1" dirty="0"/>
              <a:t>("formatdata2.csv") #data for period 2 (more recent)</a:t>
            </a:r>
          </a:p>
          <a:p>
            <a:r>
              <a:rPr lang="en-US" b="1" dirty="0" err="1"/>
              <a:t>plt.figure</a:t>
            </a:r>
            <a:r>
              <a:rPr lang="en-US" b="1" dirty="0"/>
              <a:t>(); </a:t>
            </a:r>
          </a:p>
          <a:p>
            <a:r>
              <a:rPr lang="en-US" b="1" dirty="0"/>
              <a:t>df2.Celsius.plot(label = 'period 1')</a:t>
            </a:r>
          </a:p>
          <a:p>
            <a:r>
              <a:rPr lang="en-US" b="1" dirty="0"/>
              <a:t>df2.Celsius.plot(label = 'period 2') </a:t>
            </a:r>
          </a:p>
          <a:p>
            <a:r>
              <a:rPr lang="en-US" b="1" dirty="0" err="1"/>
              <a:t>plt.legend</a:t>
            </a:r>
            <a:r>
              <a:rPr lang="en-US" b="1" dirty="0"/>
              <a:t>(loc='best'); </a:t>
            </a:r>
          </a:p>
          <a:p>
            <a:r>
              <a:rPr lang="en-US" b="1" dirty="0" err="1"/>
              <a:t>plt.suptitle</a:t>
            </a:r>
            <a:r>
              <a:rPr lang="en-US" b="1" dirty="0"/>
              <a:t>('Celsius')</a:t>
            </a:r>
          </a:p>
          <a:p>
            <a:r>
              <a:rPr lang="en-US" b="1" dirty="0" err="1"/>
              <a:t>plt.show</a:t>
            </a:r>
            <a:r>
              <a:rPr lang="en-US" b="1" dirty="0"/>
              <a:t>()</a:t>
            </a:r>
          </a:p>
        </p:txBody>
      </p:sp>
    </p:spTree>
    <p:extLst>
      <p:ext uri="{BB962C8B-B14F-4D97-AF65-F5344CB8AC3E}">
        <p14:creationId xmlns:p14="http://schemas.microsoft.com/office/powerpoint/2010/main" val="4045492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331088" y="565739"/>
            <a:ext cx="9745883" cy="1124949"/>
          </a:xfrm>
        </p:spPr>
        <p:txBody>
          <a:bodyPr vert="horz" lIns="91440" tIns="45720" rIns="91440" bIns="45720" rtlCol="0" anchor="ctr">
            <a:normAutofit/>
          </a:bodyPr>
          <a:lstStyle/>
          <a:p>
            <a:r>
              <a:rPr lang="en-US" sz="3700" kern="1200">
                <a:solidFill>
                  <a:schemeClr val="bg1"/>
                </a:solidFill>
                <a:latin typeface="+mj-lt"/>
                <a:ea typeface="+mj-ea"/>
                <a:cs typeface="+mj-cs"/>
              </a:rPr>
              <a:t>Analysis</a:t>
            </a:r>
            <a:br>
              <a:rPr lang="en-US" sz="3700" kern="1200">
                <a:solidFill>
                  <a:schemeClr val="bg1"/>
                </a:solidFill>
                <a:latin typeface="+mj-lt"/>
                <a:ea typeface="+mj-ea"/>
                <a:cs typeface="+mj-cs"/>
              </a:rPr>
            </a:br>
            <a:endParaRPr lang="en-US" sz="3700" kern="1200">
              <a:solidFill>
                <a:schemeClr val="bg1"/>
              </a:solidFill>
              <a:latin typeface="+mj-lt"/>
              <a:ea typeface="+mj-ea"/>
              <a:cs typeface="+mj-cs"/>
            </a:endParaRPr>
          </a:p>
        </p:txBody>
      </p:sp>
      <p:sp>
        <p:nvSpPr>
          <p:cNvPr id="15" name="Freeform: Shape 14">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93A4691B-2D9F-4647-9D3E-42EE87623D59}"/>
              </a:ext>
            </a:extLst>
          </p:cNvPr>
          <p:cNvSpPr>
            <a:spLocks/>
          </p:cNvSpPr>
          <p:nvPr/>
        </p:nvSpPr>
        <p:spPr>
          <a:xfrm>
            <a:off x="3158136" y="3201837"/>
            <a:ext cx="2113338" cy="2133395"/>
          </a:xfrm>
          <a:prstGeom prst="rect">
            <a:avLst/>
          </a:prstGeom>
        </p:spPr>
        <p:txBody>
          <a:bodyPr>
            <a:normAutofit/>
          </a:bodyPr>
          <a:lstStyle/>
          <a:p>
            <a:pPr marL="157163" indent="-157163" defTabSz="502920">
              <a:spcAft>
                <a:spcPts val="600"/>
              </a:spcAft>
              <a:buFont typeface="Arial" panose="020B0604020202020204" pitchFamily="34" charset="0"/>
              <a:buChar char="•"/>
            </a:pPr>
            <a:r>
              <a:rPr lang="en-US" sz="1100" b="1" kern="1200">
                <a:solidFill>
                  <a:schemeClr val="tx1"/>
                </a:solidFill>
                <a:latin typeface="+mn-lt"/>
                <a:ea typeface="+mn-ea"/>
                <a:cs typeface="+mn-cs"/>
              </a:rPr>
              <a:t>The breaks in this chart/graph are due to small zip code area</a:t>
            </a:r>
          </a:p>
          <a:p>
            <a:pPr marL="157163" indent="-157163" defTabSz="502920">
              <a:spcAft>
                <a:spcPts val="600"/>
              </a:spcAft>
              <a:buFont typeface="Arial" panose="020B0604020202020204" pitchFamily="34" charset="0"/>
              <a:buChar char="•"/>
            </a:pPr>
            <a:r>
              <a:rPr lang="en-US" sz="1100" b="1" kern="1200">
                <a:solidFill>
                  <a:schemeClr val="tx1"/>
                </a:solidFill>
                <a:latin typeface="+mn-lt"/>
                <a:ea typeface="+mn-ea"/>
                <a:cs typeface="+mn-cs"/>
              </a:rPr>
              <a:t>Weather has a break in sustainable variation</a:t>
            </a:r>
          </a:p>
          <a:p>
            <a:pPr marL="157163" indent="-157163" defTabSz="502920">
              <a:spcAft>
                <a:spcPts val="600"/>
              </a:spcAft>
              <a:buFont typeface="Arial" panose="020B0604020202020204" pitchFamily="34" charset="0"/>
              <a:buChar char="•"/>
            </a:pPr>
            <a:r>
              <a:rPr lang="en-US" sz="1100" b="1" kern="1200">
                <a:solidFill>
                  <a:schemeClr val="tx1"/>
                </a:solidFill>
                <a:latin typeface="+mn-lt"/>
                <a:ea typeface="+mn-ea"/>
                <a:cs typeface="+mn-cs"/>
              </a:rPr>
              <a:t>Based on the breaks supported by Chart: Histogram </a:t>
            </a:r>
          </a:p>
          <a:p>
            <a:pPr marL="157163" indent="-157163" defTabSz="502920">
              <a:spcAft>
                <a:spcPts val="600"/>
              </a:spcAft>
              <a:buFont typeface="Arial" panose="020B0604020202020204" pitchFamily="34" charset="0"/>
              <a:buChar char="•"/>
            </a:pPr>
            <a:endParaRPr lang="en-US" sz="990" kern="1200">
              <a:solidFill>
                <a:schemeClr val="tx1"/>
              </a:solidFill>
              <a:latin typeface="+mn-lt"/>
              <a:ea typeface="+mn-ea"/>
              <a:cs typeface="+mn-cs"/>
            </a:endParaRPr>
          </a:p>
          <a:p>
            <a:pPr marL="157163" indent="-157163" defTabSz="502920">
              <a:spcAft>
                <a:spcPts val="600"/>
              </a:spcAft>
              <a:buFont typeface="Arial" panose="020B0604020202020204" pitchFamily="34" charset="0"/>
              <a:buChar char="•"/>
            </a:pPr>
            <a:endParaRPr lang="en-US" sz="990" kern="1200">
              <a:solidFill>
                <a:schemeClr val="tx1"/>
              </a:solidFill>
              <a:latin typeface="+mn-lt"/>
              <a:ea typeface="+mn-ea"/>
              <a:cs typeface="+mn-cs"/>
            </a:endParaRPr>
          </a:p>
          <a:p>
            <a:pPr marL="157163" indent="-157163" defTabSz="502920">
              <a:spcAft>
                <a:spcPts val="600"/>
              </a:spcAft>
              <a:buFont typeface="Arial" panose="020B0604020202020204" pitchFamily="34" charset="0"/>
              <a:buChar char="•"/>
            </a:pPr>
            <a:endParaRPr lang="en-US" sz="990" kern="1200">
              <a:solidFill>
                <a:schemeClr val="tx1"/>
              </a:solidFill>
              <a:latin typeface="+mn-lt"/>
              <a:ea typeface="+mn-ea"/>
              <a:cs typeface="+mn-cs"/>
            </a:endParaRPr>
          </a:p>
          <a:p>
            <a:pPr defTabSz="502920">
              <a:spcAft>
                <a:spcPts val="600"/>
              </a:spcAft>
            </a:pPr>
            <a:endParaRPr lang="en-US" sz="990" kern="1200">
              <a:solidFill>
                <a:schemeClr val="tx1"/>
              </a:solidFill>
              <a:latin typeface="+mn-lt"/>
              <a:ea typeface="+mn-ea"/>
              <a:cs typeface="+mn-cs"/>
            </a:endParaRPr>
          </a:p>
          <a:p>
            <a:pPr>
              <a:spcAft>
                <a:spcPts val="600"/>
              </a:spcAft>
            </a:pPr>
            <a:endParaRPr lang="en-US"/>
          </a:p>
        </p:txBody>
      </p:sp>
      <p:pic>
        <p:nvPicPr>
          <p:cNvPr id="5" name="Picture 4">
            <a:extLst>
              <a:ext uri="{FF2B5EF4-FFF2-40B4-BE49-F238E27FC236}">
                <a16:creationId xmlns:a16="http://schemas.microsoft.com/office/drawing/2014/main" id="{21886CE2-73D2-45FC-831E-1185DBFF4ED0}"/>
              </a:ext>
            </a:extLst>
          </p:cNvPr>
          <p:cNvPicPr>
            <a:picLocks noChangeAspect="1"/>
          </p:cNvPicPr>
          <p:nvPr/>
        </p:nvPicPr>
        <p:blipFill>
          <a:blip r:embed="rId2"/>
          <a:stretch>
            <a:fillRect/>
          </a:stretch>
        </p:blipFill>
        <p:spPr>
          <a:xfrm>
            <a:off x="5359059" y="3828409"/>
            <a:ext cx="3930299" cy="1968767"/>
          </a:xfrm>
          <a:prstGeom prst="rect">
            <a:avLst/>
          </a:prstGeom>
        </p:spPr>
      </p:pic>
      <p:sp>
        <p:nvSpPr>
          <p:cNvPr id="8" name="TextBox 7">
            <a:extLst>
              <a:ext uri="{FF2B5EF4-FFF2-40B4-BE49-F238E27FC236}">
                <a16:creationId xmlns:a16="http://schemas.microsoft.com/office/drawing/2014/main" id="{440241AF-55DA-40BC-B35E-D70D6439B4B1}"/>
              </a:ext>
            </a:extLst>
          </p:cNvPr>
          <p:cNvSpPr txBox="1"/>
          <p:nvPr/>
        </p:nvSpPr>
        <p:spPr>
          <a:xfrm>
            <a:off x="5359059" y="2425605"/>
            <a:ext cx="3841099" cy="2383729"/>
          </a:xfrm>
          <a:prstGeom prst="rect">
            <a:avLst/>
          </a:prstGeom>
          <a:noFill/>
        </p:spPr>
        <p:txBody>
          <a:bodyPr wrap="square">
            <a:spAutoFit/>
          </a:bodyPr>
          <a:lstStyle/>
          <a:p>
            <a:pPr defTabSz="502920">
              <a:spcAft>
                <a:spcPts val="600"/>
              </a:spcAft>
            </a:pPr>
            <a:r>
              <a:rPr lang="en-US" sz="990" b="1" kern="1200">
                <a:solidFill>
                  <a:schemeClr val="tx1"/>
                </a:solidFill>
                <a:latin typeface="+mn-lt"/>
                <a:ea typeface="+mn-ea"/>
                <a:cs typeface="+mn-cs"/>
              </a:rPr>
              <a:t>#Purpose: Create a histogram of humidity data from the second period</a:t>
            </a:r>
          </a:p>
          <a:p>
            <a:pPr defTabSz="502920">
              <a:spcAft>
                <a:spcPts val="600"/>
              </a:spcAft>
            </a:pPr>
            <a:r>
              <a:rPr lang="en-US" sz="990" b="1" kern="1200">
                <a:solidFill>
                  <a:schemeClr val="tx1"/>
                </a:solidFill>
                <a:latin typeface="+mn-lt"/>
                <a:ea typeface="+mn-ea"/>
                <a:cs typeface="+mn-cs"/>
              </a:rPr>
              <a:t>#Name: Lisa Frazier</a:t>
            </a:r>
          </a:p>
          <a:p>
            <a:pPr defTabSz="502920">
              <a:spcAft>
                <a:spcPts val="600"/>
              </a:spcAft>
            </a:pPr>
            <a:r>
              <a:rPr lang="en-US" sz="990" b="1" kern="1200">
                <a:solidFill>
                  <a:schemeClr val="tx1"/>
                </a:solidFill>
                <a:latin typeface="+mn-lt"/>
                <a:ea typeface="+mn-ea"/>
                <a:cs typeface="+mn-cs"/>
              </a:rPr>
              <a:t>#Date: Feb 12,2022</a:t>
            </a:r>
          </a:p>
          <a:p>
            <a:pPr defTabSz="502920">
              <a:spcAft>
                <a:spcPts val="600"/>
              </a:spcAft>
            </a:pPr>
            <a:r>
              <a:rPr lang="en-US" sz="990" b="1" kern="1200">
                <a:solidFill>
                  <a:schemeClr val="tx1"/>
                </a:solidFill>
                <a:latin typeface="+mn-lt"/>
                <a:ea typeface="+mn-ea"/>
                <a:cs typeface="+mn-cs"/>
              </a:rPr>
              <a:t>import pandas as pd</a:t>
            </a:r>
          </a:p>
          <a:p>
            <a:pPr defTabSz="502920">
              <a:spcAft>
                <a:spcPts val="600"/>
              </a:spcAft>
            </a:pPr>
            <a:r>
              <a:rPr lang="en-US" sz="990" b="1" kern="1200">
                <a:solidFill>
                  <a:schemeClr val="tx1"/>
                </a:solidFill>
                <a:latin typeface="+mn-lt"/>
                <a:ea typeface="+mn-ea"/>
                <a:cs typeface="+mn-cs"/>
              </a:rPr>
              <a:t>import </a:t>
            </a:r>
            <a:r>
              <a:rPr lang="en-US" sz="990" b="1" kern="1200" err="1">
                <a:solidFill>
                  <a:schemeClr val="tx1"/>
                </a:solidFill>
                <a:latin typeface="+mn-lt"/>
                <a:ea typeface="+mn-ea"/>
                <a:cs typeface="+mn-cs"/>
              </a:rPr>
              <a:t>matplotlib.pyplot</a:t>
            </a:r>
            <a:r>
              <a:rPr lang="en-US" sz="990" b="1" kern="1200">
                <a:solidFill>
                  <a:schemeClr val="tx1"/>
                </a:solidFill>
                <a:latin typeface="+mn-lt"/>
                <a:ea typeface="+mn-ea"/>
                <a:cs typeface="+mn-cs"/>
              </a:rPr>
              <a:t> as </a:t>
            </a:r>
            <a:r>
              <a:rPr lang="en-US" sz="990" b="1" kern="1200" err="1">
                <a:solidFill>
                  <a:schemeClr val="tx1"/>
                </a:solidFill>
                <a:latin typeface="+mn-lt"/>
                <a:ea typeface="+mn-ea"/>
                <a:cs typeface="+mn-cs"/>
              </a:rPr>
              <a:t>plt</a:t>
            </a:r>
            <a:endParaRPr lang="en-US" sz="990" b="1" kern="1200">
              <a:solidFill>
                <a:schemeClr val="tx1"/>
              </a:solidFill>
              <a:latin typeface="+mn-lt"/>
              <a:ea typeface="+mn-ea"/>
              <a:cs typeface="+mn-cs"/>
            </a:endParaRPr>
          </a:p>
          <a:p>
            <a:pPr defTabSz="502920">
              <a:spcAft>
                <a:spcPts val="600"/>
              </a:spcAft>
            </a:pPr>
            <a:endParaRPr lang="en-US" sz="990" b="1" kern="1200">
              <a:solidFill>
                <a:schemeClr val="tx1"/>
              </a:solidFill>
              <a:latin typeface="+mn-lt"/>
              <a:ea typeface="+mn-ea"/>
              <a:cs typeface="+mn-cs"/>
            </a:endParaRPr>
          </a:p>
          <a:p>
            <a:pPr defTabSz="502920">
              <a:spcAft>
                <a:spcPts val="600"/>
              </a:spcAft>
            </a:pPr>
            <a:r>
              <a:rPr lang="en-US" sz="990" b="1" kern="1200">
                <a:solidFill>
                  <a:schemeClr val="tx1"/>
                </a:solidFill>
                <a:latin typeface="+mn-lt"/>
                <a:ea typeface="+mn-ea"/>
                <a:cs typeface="+mn-cs"/>
              </a:rPr>
              <a:t>df2 = </a:t>
            </a:r>
            <a:r>
              <a:rPr lang="en-US" sz="990" b="1" kern="1200" err="1">
                <a:solidFill>
                  <a:schemeClr val="tx1"/>
                </a:solidFill>
                <a:latin typeface="+mn-lt"/>
                <a:ea typeface="+mn-ea"/>
                <a:cs typeface="+mn-cs"/>
              </a:rPr>
              <a:t>pd.read_csv</a:t>
            </a:r>
            <a:r>
              <a:rPr lang="en-US" sz="990" b="1" kern="1200">
                <a:solidFill>
                  <a:schemeClr val="tx1"/>
                </a:solidFill>
                <a:latin typeface="+mn-lt"/>
                <a:ea typeface="+mn-ea"/>
                <a:cs typeface="+mn-cs"/>
              </a:rPr>
              <a:t>("formatdata2.csv")</a:t>
            </a:r>
          </a:p>
          <a:p>
            <a:pPr defTabSz="502920">
              <a:spcAft>
                <a:spcPts val="600"/>
              </a:spcAft>
            </a:pPr>
            <a:r>
              <a:rPr lang="en-US" sz="990" b="1" kern="1200">
                <a:solidFill>
                  <a:schemeClr val="tx1"/>
                </a:solidFill>
                <a:latin typeface="+mn-lt"/>
                <a:ea typeface="+mn-ea"/>
                <a:cs typeface="+mn-cs"/>
              </a:rPr>
              <a:t>df2['Humidity'].hist(bins=10, alpha=0.5); </a:t>
            </a:r>
            <a:r>
              <a:rPr lang="en-US" sz="990" b="1" kern="1200" err="1">
                <a:solidFill>
                  <a:schemeClr val="tx1"/>
                </a:solidFill>
                <a:latin typeface="+mn-lt"/>
                <a:ea typeface="+mn-ea"/>
                <a:cs typeface="+mn-cs"/>
              </a:rPr>
              <a:t>plt.suptitle</a:t>
            </a:r>
            <a:r>
              <a:rPr lang="en-US" sz="990" b="1" kern="1200">
                <a:solidFill>
                  <a:schemeClr val="tx1"/>
                </a:solidFill>
                <a:latin typeface="+mn-lt"/>
                <a:ea typeface="+mn-ea"/>
                <a:cs typeface="+mn-cs"/>
              </a:rPr>
              <a:t>('Histogram of Humidity')</a:t>
            </a:r>
          </a:p>
          <a:p>
            <a:pPr defTabSz="502920">
              <a:spcAft>
                <a:spcPts val="600"/>
              </a:spcAft>
            </a:pPr>
            <a:r>
              <a:rPr lang="en-US" sz="990" b="1" kern="1200" err="1">
                <a:solidFill>
                  <a:schemeClr val="tx1"/>
                </a:solidFill>
                <a:latin typeface="+mn-lt"/>
                <a:ea typeface="+mn-ea"/>
                <a:cs typeface="+mn-cs"/>
              </a:rPr>
              <a:t>plt.show</a:t>
            </a:r>
            <a:r>
              <a:rPr lang="en-US" sz="990" b="1" kern="1200">
                <a:solidFill>
                  <a:schemeClr val="tx1"/>
                </a:solidFill>
                <a:latin typeface="+mn-lt"/>
                <a:ea typeface="+mn-ea"/>
                <a:cs typeface="+mn-cs"/>
              </a:rPr>
              <a:t>()</a:t>
            </a:r>
            <a:endParaRPr lang="en-US" b="1"/>
          </a:p>
        </p:txBody>
      </p:sp>
    </p:spTree>
    <p:extLst>
      <p:ext uri="{BB962C8B-B14F-4D97-AF65-F5344CB8AC3E}">
        <p14:creationId xmlns:p14="http://schemas.microsoft.com/office/powerpoint/2010/main" val="3499379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373582" y="1316182"/>
            <a:ext cx="5444836" cy="1447800"/>
          </a:xfrm>
        </p:spPr>
        <p:txBody>
          <a:bodyPr>
            <a:normAutofit/>
          </a:bodyPr>
          <a:lstStyle/>
          <a:p>
            <a:r>
              <a:rPr lang="en-US" sz="4400" b="1" dirty="0"/>
              <a:t>       Prediction</a:t>
            </a:r>
            <a:br>
              <a:rPr lang="en-US" sz="4400" dirty="0"/>
            </a:br>
            <a:endParaRPr lang="en-US" sz="4400" dirty="0"/>
          </a:p>
        </p:txBody>
      </p:sp>
      <p:sp useBgFill="1">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186151" y="2964873"/>
            <a:ext cx="9467994" cy="2355273"/>
          </a:xfrm>
        </p:spPr>
        <p:txBody>
          <a:bodyPr/>
          <a:lstStyle/>
          <a:p>
            <a:pPr marL="285750" indent="-285750">
              <a:buFont typeface="Arial" panose="020B0604020202020204" pitchFamily="34" charset="0"/>
              <a:buChar char="•"/>
            </a:pPr>
            <a:r>
              <a:rPr lang="en-US" sz="2800" b="1" dirty="0"/>
              <a:t>Based on the data I have; the weather is unpredictable. The variations in temperature and humidity is unexpected over the next few hours or days. I expect unpredictable humidity change if temperature goes up or down.</a:t>
            </a:r>
          </a:p>
          <a:p>
            <a:endParaRPr lang="en-US" dirty="0"/>
          </a:p>
        </p:txBody>
      </p:sp>
    </p:spTree>
    <p:extLst>
      <p:ext uri="{BB962C8B-B14F-4D97-AF65-F5344CB8AC3E}">
        <p14:creationId xmlns:p14="http://schemas.microsoft.com/office/powerpoint/2010/main" val="82809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3A47-7AF1-49A2-9A7C-40CD52F43AB7}"/>
              </a:ext>
            </a:extLst>
          </p:cNvPr>
          <p:cNvSpPr>
            <a:spLocks noGrp="1"/>
          </p:cNvSpPr>
          <p:nvPr>
            <p:ph type="title"/>
          </p:nvPr>
        </p:nvSpPr>
        <p:spPr>
          <a:xfrm>
            <a:off x="0" y="3310757"/>
            <a:ext cx="4040188" cy="727566"/>
          </a:xfrm>
        </p:spPr>
        <p:txBody>
          <a:bodyPr>
            <a:normAutofit fontScale="90000"/>
          </a:bodyPr>
          <a:lstStyle/>
          <a:p>
            <a:r>
              <a:rPr lang="en-US" dirty="0"/>
              <a:t>      		</a:t>
            </a:r>
            <a:r>
              <a:rPr lang="en-US" sz="4000" b="1" dirty="0"/>
              <a:t>CHALLENGES</a:t>
            </a:r>
            <a:br>
              <a:rPr lang="en-US" sz="4000" b="1" dirty="0"/>
            </a:br>
            <a:r>
              <a:rPr lang="en-US" sz="1800" b="1" dirty="0"/>
              <a:t>I had numerous challenges during week 5 to 8 as assignments got more complicating. However, my professor and tutors at DeVry University was extremely helpful in teaching me by Live Web links and Web Chats. Most of my confusion was with Syntax errors, Variant placements and understanding of questions asked before coding to make Python readable.</a:t>
            </a:r>
          </a:p>
        </p:txBody>
      </p:sp>
      <p:sp>
        <p:nvSpPr>
          <p:cNvPr id="4" name="Text Placeholder 3">
            <a:extLst>
              <a:ext uri="{FF2B5EF4-FFF2-40B4-BE49-F238E27FC236}">
                <a16:creationId xmlns:a16="http://schemas.microsoft.com/office/drawing/2014/main" id="{839A8DD4-803C-4448-828F-89C2C80798C6}"/>
              </a:ext>
            </a:extLst>
          </p:cNvPr>
          <p:cNvSpPr>
            <a:spLocks noGrp="1"/>
          </p:cNvSpPr>
          <p:nvPr>
            <p:ph type="body" sz="half" idx="2"/>
          </p:nvPr>
        </p:nvSpPr>
        <p:spPr>
          <a:xfrm>
            <a:off x="5122754" y="2173014"/>
            <a:ext cx="3932237" cy="3811588"/>
          </a:xfrm>
        </p:spPr>
        <p:txBody>
          <a:bodyPr/>
          <a:lstStyle/>
          <a:p>
            <a:endParaRPr lang="en-US" dirty="0"/>
          </a:p>
        </p:txBody>
      </p:sp>
      <p:pic>
        <p:nvPicPr>
          <p:cNvPr id="6" name="Picture 5">
            <a:extLst>
              <a:ext uri="{FF2B5EF4-FFF2-40B4-BE49-F238E27FC236}">
                <a16:creationId xmlns:a16="http://schemas.microsoft.com/office/drawing/2014/main" id="{25551101-A2CC-43A0-9415-5DFFAD1003A6}"/>
              </a:ext>
            </a:extLst>
          </p:cNvPr>
          <p:cNvPicPr>
            <a:picLocks noChangeAspect="1"/>
          </p:cNvPicPr>
          <p:nvPr/>
        </p:nvPicPr>
        <p:blipFill>
          <a:blip r:embed="rId2"/>
          <a:stretch>
            <a:fillRect/>
          </a:stretch>
        </p:blipFill>
        <p:spPr>
          <a:xfrm>
            <a:off x="4410155" y="683879"/>
            <a:ext cx="7100527" cy="530072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312609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5FC333-944E-4344-ABA9-78E031194298}"/>
              </a:ext>
            </a:extLst>
          </p:cNvPr>
          <p:cNvSpPr>
            <a:spLocks noGrp="1"/>
          </p:cNvSpPr>
          <p:nvPr>
            <p:ph type="title"/>
          </p:nvPr>
        </p:nvSpPr>
        <p:spPr>
          <a:xfrm>
            <a:off x="6981825" y="1641752"/>
            <a:ext cx="4391024" cy="1323439"/>
          </a:xfrm>
        </p:spPr>
        <p:txBody>
          <a:bodyPr vert="horz" lIns="91440" tIns="45720" rIns="91440" bIns="45720" rtlCol="0" anchor="t">
            <a:normAutofit/>
          </a:bodyPr>
          <a:lstStyle/>
          <a:p>
            <a:r>
              <a:rPr lang="en-US" sz="4000" b="1">
                <a:solidFill>
                  <a:schemeClr val="bg1"/>
                </a:solidFill>
              </a:rPr>
              <a:t>CAREER SKILLS</a:t>
            </a:r>
          </a:p>
        </p:txBody>
      </p:sp>
      <p:pic>
        <p:nvPicPr>
          <p:cNvPr id="7" name="Picture 6">
            <a:extLst>
              <a:ext uri="{FF2B5EF4-FFF2-40B4-BE49-F238E27FC236}">
                <a16:creationId xmlns:a16="http://schemas.microsoft.com/office/drawing/2014/main" id="{C0ECC59A-58A9-4932-85D4-F48789820AD4}"/>
              </a:ext>
            </a:extLst>
          </p:cNvPr>
          <p:cNvPicPr>
            <a:picLocks noChangeAspect="1"/>
          </p:cNvPicPr>
          <p:nvPr/>
        </p:nvPicPr>
        <p:blipFill rotWithShape="1">
          <a:blip r:embed="rId2">
            <a:extLst>
              <a:ext uri="{28A0092B-C50C-407E-A947-70E740481C1C}">
                <a14:useLocalDpi xmlns:a14="http://schemas.microsoft.com/office/drawing/2010/main" val="0"/>
              </a:ext>
            </a:extLst>
          </a:blip>
          <a:srcRect l="14121" r="8091" b="-2"/>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28" name="Group 27">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29" name="Freeform: Shape 28">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 Placeholder 3">
            <a:extLst>
              <a:ext uri="{FF2B5EF4-FFF2-40B4-BE49-F238E27FC236}">
                <a16:creationId xmlns:a16="http://schemas.microsoft.com/office/drawing/2014/main" id="{7ED2A8B6-44E1-4F0E-B600-69C4E550A053}"/>
              </a:ext>
            </a:extLst>
          </p:cNvPr>
          <p:cNvSpPr>
            <a:spLocks noGrp="1"/>
          </p:cNvSpPr>
          <p:nvPr>
            <p:ph type="body" sz="half" idx="2"/>
          </p:nvPr>
        </p:nvSpPr>
        <p:spPr>
          <a:xfrm>
            <a:off x="6981826" y="3146400"/>
            <a:ext cx="4391024" cy="2682000"/>
          </a:xfrm>
        </p:spPr>
        <p:txBody>
          <a:bodyPr vert="horz" lIns="91440" tIns="45720" rIns="91440" bIns="45720" rtlCol="0">
            <a:normAutofit/>
          </a:bodyPr>
          <a:lstStyle/>
          <a:p>
            <a:pPr marR="0" indent="-228600">
              <a:spcBef>
                <a:spcPts val="0"/>
              </a:spcBef>
              <a:spcAft>
                <a:spcPts val="600"/>
              </a:spcAft>
              <a:buFont typeface="Arial" panose="020B0604020202020204" pitchFamily="34" charset="0"/>
              <a:buChar char="•"/>
            </a:pPr>
            <a:endParaRPr lang="en-US" sz="1900" b="1">
              <a:solidFill>
                <a:schemeClr val="bg1">
                  <a:alpha val="80000"/>
                </a:schemeClr>
              </a:solidFill>
            </a:endParaRPr>
          </a:p>
          <a:p>
            <a:pPr marL="0" marR="0" indent="-228600">
              <a:spcBef>
                <a:spcPts val="0"/>
              </a:spcBef>
              <a:spcAft>
                <a:spcPts val="600"/>
              </a:spcAft>
              <a:buFont typeface="Arial" panose="020B0604020202020204" pitchFamily="34" charset="0"/>
              <a:buChar char="•"/>
            </a:pPr>
            <a:r>
              <a:rPr lang="en-US" sz="1900" b="1">
                <a:solidFill>
                  <a:schemeClr val="bg1">
                    <a:alpha val="80000"/>
                  </a:schemeClr>
                </a:solidFill>
                <a:effectLst/>
              </a:rPr>
              <a:t>Python Programming</a:t>
            </a:r>
          </a:p>
          <a:p>
            <a:pPr marL="0" marR="0" indent="-228600">
              <a:spcBef>
                <a:spcPts val="0"/>
              </a:spcBef>
              <a:spcAft>
                <a:spcPts val="600"/>
              </a:spcAft>
              <a:buFont typeface="Arial" panose="020B0604020202020204" pitchFamily="34" charset="0"/>
              <a:buChar char="•"/>
            </a:pPr>
            <a:r>
              <a:rPr lang="en-US" sz="1900" b="1">
                <a:solidFill>
                  <a:schemeClr val="bg1">
                    <a:alpha val="80000"/>
                  </a:schemeClr>
                </a:solidFill>
                <a:effectLst/>
              </a:rPr>
              <a:t>Reading Electronic System Design &amp; Schematics</a:t>
            </a:r>
            <a:endParaRPr lang="en-US" sz="1900">
              <a:solidFill>
                <a:schemeClr val="bg1">
                  <a:alpha val="80000"/>
                </a:schemeClr>
              </a:solidFill>
            </a:endParaRPr>
          </a:p>
          <a:p>
            <a:pPr marL="0" marR="0" indent="-228600">
              <a:spcBef>
                <a:spcPts val="0"/>
              </a:spcBef>
              <a:spcAft>
                <a:spcPts val="600"/>
              </a:spcAft>
              <a:buFont typeface="Arial" panose="020B0604020202020204" pitchFamily="34" charset="0"/>
              <a:buChar char="•"/>
            </a:pPr>
            <a:r>
              <a:rPr lang="en-US" sz="1900" b="1">
                <a:solidFill>
                  <a:schemeClr val="bg1">
                    <a:alpha val="80000"/>
                  </a:schemeClr>
                </a:solidFill>
                <a:effectLst/>
              </a:rPr>
              <a:t>Adobe Creative Cloud, AHIMA, Cygwin, Code Warrior, FX Composer, Quartus Prime, Multisim, LuaPlus, FX Composer, FMOD Designer, DirectX, and DirectSoft.Measure</a:t>
            </a:r>
            <a:endParaRPr lang="en-US" sz="1900">
              <a:solidFill>
                <a:schemeClr val="bg1">
                  <a:alpha val="80000"/>
                </a:schemeClr>
              </a:solidFill>
            </a:endParaRPr>
          </a:p>
        </p:txBody>
      </p:sp>
    </p:spTree>
    <p:extLst>
      <p:ext uri="{BB962C8B-B14F-4D97-AF65-F5344CB8AC3E}">
        <p14:creationId xmlns:p14="http://schemas.microsoft.com/office/powerpoint/2010/main" val="417177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F782-29D2-435B-A774-0A098368994F}"/>
              </a:ext>
            </a:extLst>
          </p:cNvPr>
          <p:cNvSpPr>
            <a:spLocks noGrp="1"/>
          </p:cNvSpPr>
          <p:nvPr>
            <p:ph type="title"/>
          </p:nvPr>
        </p:nvSpPr>
        <p:spPr>
          <a:xfrm>
            <a:off x="4287181" y="152400"/>
            <a:ext cx="3932237" cy="1600200"/>
          </a:xfrm>
        </p:spPr>
        <p:txBody>
          <a:bodyPr>
            <a:normAutofit/>
          </a:bodyPr>
          <a:lstStyle/>
          <a:p>
            <a:r>
              <a:rPr lang="en-US" sz="4000" b="1" dirty="0"/>
              <a:t>CONCLUSION</a:t>
            </a:r>
          </a:p>
        </p:txBody>
      </p:sp>
      <p:sp>
        <p:nvSpPr>
          <p:cNvPr id="8" name="TextBox 7">
            <a:extLst>
              <a:ext uri="{FF2B5EF4-FFF2-40B4-BE49-F238E27FC236}">
                <a16:creationId xmlns:a16="http://schemas.microsoft.com/office/drawing/2014/main" id="{4FEB2C53-DE6B-43A8-A9D1-2A59F0495B8E}"/>
              </a:ext>
            </a:extLst>
          </p:cNvPr>
          <p:cNvSpPr txBox="1"/>
          <p:nvPr/>
        </p:nvSpPr>
        <p:spPr>
          <a:xfrm>
            <a:off x="733096" y="1957688"/>
            <a:ext cx="10725807" cy="440428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DeVry University, I’ve learned to make use of analytical decisions taught to insure a readable programming. Below is a list of understanding and Interpreting bytes as packed binary data. This is where I got more of an understanding of Python Programming.</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Syntax errors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Buffer protocols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Functions and Exceptions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Format Strings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Byte order, size and alignment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Classes</a:t>
            </a:r>
          </a:p>
          <a:p>
            <a:pPr marR="0" lvl="0" algn="l" defTabSz="914400" rtl="0" eaLnBrk="1" fontAlgn="auto" latinLnBrk="0" hangingPunct="1">
              <a:lnSpc>
                <a:spcPct val="90000"/>
              </a:lnSpc>
              <a:spcBef>
                <a:spcPts val="1000"/>
              </a:spcBef>
              <a:spcAft>
                <a:spcPts val="0"/>
              </a:spcAft>
              <a:buClrTx/>
              <a:buSzTx/>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https://lfrazier18.wixsite.com/lisa-y-frazier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https://docs.python.org/3/library/struct.html</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578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378980"/>
            <a:ext cx="3650673" cy="1325563"/>
          </a:xfrm>
        </p:spPr>
        <p:txBody>
          <a:bodyPr vert="horz" lIns="91440" tIns="45720" rIns="91440" bIns="45720" rtlCol="0" anchor="ctr">
            <a:normAutofit/>
          </a:bodyPr>
          <a:lstStyle/>
          <a:p>
            <a:r>
              <a:rPr lang="en-US" sz="4400" b="1" dirty="0"/>
              <a:t>Flowchart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8200" y="1825625"/>
            <a:ext cx="6505575" cy="4351338"/>
          </a:xfrm>
        </p:spPr>
        <p:txBody>
          <a:bodyPr vert="horz" lIns="91440" tIns="45720" rIns="91440" bIns="45720" rtlCol="0">
            <a:normAutofit/>
          </a:bodyPr>
          <a:lstStyle/>
          <a:p>
            <a:endParaRPr lang="en-US" dirty="0"/>
          </a:p>
          <a:p>
            <a:pPr marL="285750" indent="-228600">
              <a:buFont typeface="Arial" panose="020B0604020202020204" pitchFamily="34" charset="0"/>
              <a:buChar char="•"/>
            </a:pPr>
            <a:r>
              <a:rPr lang="en-US" sz="2800" b="1" dirty="0"/>
              <a:t>Install python</a:t>
            </a:r>
          </a:p>
          <a:p>
            <a:pPr marL="285750" indent="-228600">
              <a:buFont typeface="Arial" panose="020B0604020202020204" pitchFamily="34" charset="0"/>
              <a:buChar char="•"/>
            </a:pPr>
            <a:r>
              <a:rPr lang="en-US" sz="2800" b="1" dirty="0"/>
              <a:t>Download weather data to a database.</a:t>
            </a:r>
          </a:p>
          <a:p>
            <a:pPr marL="285750" indent="-228600">
              <a:buFont typeface="Arial" panose="020B0604020202020204" pitchFamily="34" charset="0"/>
              <a:buChar char="•"/>
            </a:pPr>
            <a:r>
              <a:rPr lang="en-US" sz="2800" b="1" dirty="0"/>
              <a:t>Extract weather data from database into a comma separated file with python</a:t>
            </a:r>
          </a:p>
          <a:p>
            <a:pPr marL="285750" indent="-228600">
              <a:buFont typeface="Arial" panose="020B0604020202020204" pitchFamily="34" charset="0"/>
              <a:buChar char="•"/>
            </a:pPr>
            <a:r>
              <a:rPr lang="en-US" sz="2800" b="1" dirty="0"/>
              <a:t>Cleanse weather data</a:t>
            </a:r>
          </a:p>
          <a:p>
            <a:pPr marL="285750" indent="-228600">
              <a:buFont typeface="Arial" panose="020B0604020202020204" pitchFamily="34" charset="0"/>
              <a:buChar char="•"/>
            </a:pPr>
            <a:r>
              <a:rPr lang="en-US" sz="2800" b="1" dirty="0"/>
              <a:t>Use Excel to manipulate data</a:t>
            </a:r>
          </a:p>
          <a:p>
            <a:pPr marL="285750" indent="-228600">
              <a:buFont typeface="Arial" panose="020B0604020202020204" pitchFamily="34" charset="0"/>
              <a:buChar char="•"/>
            </a:pPr>
            <a:r>
              <a:rPr lang="en-US" sz="2800" b="1" dirty="0"/>
              <a:t>Use python data analytics modules to develop graphical models</a:t>
            </a:r>
          </a:p>
          <a:p>
            <a:pPr marL="285750" indent="-228600">
              <a:buFont typeface="Arial" panose="020B0604020202020204" pitchFamily="34" charset="0"/>
              <a:buChar char="•"/>
            </a:pPr>
            <a:endParaRPr lang="en-US" dirty="0"/>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p:txBody>
      </p:sp>
      <p:pic>
        <p:nvPicPr>
          <p:cNvPr id="4" name="Picture Placeholder 3" descr="Diagram&#10;&#10;Description automatically generated">
            <a:extLst>
              <a:ext uri="{FF2B5EF4-FFF2-40B4-BE49-F238E27FC236}">
                <a16:creationId xmlns:a16="http://schemas.microsoft.com/office/drawing/2014/main" id="{7542CA3E-4977-4EDA-A2EA-52CE7D844AB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307"/>
          <a:stretch/>
        </p:blipFill>
        <p:spPr>
          <a:xfrm>
            <a:off x="8077345" y="90055"/>
            <a:ext cx="3352655" cy="676794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6461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602138" y="1051669"/>
            <a:ext cx="8984674" cy="964167"/>
          </a:xfrm>
        </p:spPr>
        <p:txBody>
          <a:bodyPr vert="horz" lIns="91440" tIns="45720" rIns="91440" bIns="45720" rtlCol="0" anchor="ctr">
            <a:normAutofit fontScale="90000"/>
          </a:bodyPr>
          <a:lstStyle/>
          <a:p>
            <a:r>
              <a:rPr lang="en-US" sz="4000" dirty="0"/>
              <a:t>                     </a:t>
            </a:r>
            <a:r>
              <a:rPr lang="en-US" sz="4400" b="1" dirty="0"/>
              <a:t>Software Inventory</a:t>
            </a:r>
            <a:br>
              <a:rPr lang="en-US" sz="4000" dirty="0"/>
            </a:br>
            <a:endParaRPr lang="en-US" sz="40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2770909" y="381000"/>
            <a:ext cx="8412907" cy="1066801"/>
          </a:xfrm>
        </p:spPr>
        <p:txBody>
          <a:bodyPr vert="horz" lIns="91440" tIns="45720" rIns="91440" bIns="45720" rtlCol="0" anchor="ctr">
            <a:normAutofit/>
          </a:bodyPr>
          <a:lstStyle/>
          <a:p>
            <a:endParaRPr lang="en-US" sz="3600" dirty="0"/>
          </a:p>
          <a:p>
            <a:pPr indent="-228600">
              <a:buFont typeface="Arial" panose="020B0604020202020204" pitchFamily="34" charset="0"/>
              <a:buChar char="•"/>
            </a:pPr>
            <a:endParaRPr lang="en-US" sz="2000" dirty="0"/>
          </a:p>
        </p:txBody>
      </p:sp>
      <p:pic>
        <p:nvPicPr>
          <p:cNvPr id="12" name="Picture Placeholder 11" descr="A picture containing graphical user interface&#10;&#10;Description automatically generated">
            <a:extLst>
              <a:ext uri="{FF2B5EF4-FFF2-40B4-BE49-F238E27FC236}">
                <a16:creationId xmlns:a16="http://schemas.microsoft.com/office/drawing/2014/main" id="{C8485D17-3B03-47AB-9642-5E5EEF0B5E1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5269" b="-1"/>
          <a:stretch/>
        </p:blipFill>
        <p:spPr>
          <a:xfrm>
            <a:off x="0" y="1913820"/>
            <a:ext cx="12188951" cy="4944180"/>
          </a:xfrm>
          <a:prstGeom prst="rect">
            <a:avLst/>
          </a:prstGeom>
        </p:spPr>
      </p:pic>
    </p:spTree>
    <p:extLst>
      <p:ext uri="{BB962C8B-B14F-4D97-AF65-F5344CB8AC3E}">
        <p14:creationId xmlns:p14="http://schemas.microsoft.com/office/powerpoint/2010/main" val="185730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4040189" y="0"/>
            <a:ext cx="3385848" cy="1177635"/>
          </a:xfrm>
        </p:spPr>
        <p:txBody>
          <a:bodyPr>
            <a:normAutofit fontScale="90000"/>
          </a:bodyPr>
          <a:lstStyle/>
          <a:p>
            <a:br>
              <a:rPr lang="en-US" sz="4400" b="1" dirty="0"/>
            </a:br>
            <a:br>
              <a:rPr lang="en-US" sz="4400" b="1" dirty="0"/>
            </a:br>
            <a:br>
              <a:rPr lang="en-US" sz="4400" b="1" dirty="0"/>
            </a:br>
            <a:br>
              <a:rPr lang="en-US" sz="4400" b="1" dirty="0"/>
            </a:br>
            <a:r>
              <a:rPr lang="en-US" sz="4400" b="1" dirty="0"/>
              <a:t>Python Console</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011382" y="2057400"/>
            <a:ext cx="3760643" cy="2410691"/>
          </a:xfrm>
        </p:spPr>
        <p:txBody>
          <a:bodyPr/>
          <a:lstStyle/>
          <a:p>
            <a:endParaRPr lang="en-US" dirty="0"/>
          </a:p>
        </p:txBody>
      </p:sp>
      <p:pic>
        <p:nvPicPr>
          <p:cNvPr id="4" name="Picture 3">
            <a:extLst>
              <a:ext uri="{FF2B5EF4-FFF2-40B4-BE49-F238E27FC236}">
                <a16:creationId xmlns:a16="http://schemas.microsoft.com/office/drawing/2014/main" id="{C5C2D312-B40D-4568-90F6-B58106F679DA}"/>
              </a:ext>
            </a:extLst>
          </p:cNvPr>
          <p:cNvPicPr>
            <a:picLocks noChangeAspect="1"/>
          </p:cNvPicPr>
          <p:nvPr/>
        </p:nvPicPr>
        <p:blipFill>
          <a:blip r:embed="rId3"/>
          <a:stretch>
            <a:fillRect/>
          </a:stretch>
        </p:blipFill>
        <p:spPr>
          <a:xfrm>
            <a:off x="1" y="609600"/>
            <a:ext cx="12330544" cy="6248400"/>
          </a:xfrm>
          <a:prstGeom prst="rect">
            <a:avLst/>
          </a:prstGeom>
        </p:spPr>
      </p:pic>
    </p:spTree>
    <p:extLst>
      <p:ext uri="{BB962C8B-B14F-4D97-AF65-F5344CB8AC3E}">
        <p14:creationId xmlns:p14="http://schemas.microsoft.com/office/powerpoint/2010/main" val="272490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415145" y="128521"/>
            <a:ext cx="6705600" cy="668115"/>
          </a:xfrm>
        </p:spPr>
        <p:txBody>
          <a:bodyPr>
            <a:normAutofit/>
          </a:bodyPr>
          <a:lstStyle/>
          <a:p>
            <a:r>
              <a:rPr lang="en-US" sz="4000" dirty="0"/>
              <a:t>     </a:t>
            </a:r>
            <a:r>
              <a:rPr lang="en-US" sz="4000" b="1" dirty="0"/>
              <a:t>WeatherDb.py Code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endParaRPr lang="en-US" dirty="0"/>
          </a:p>
        </p:txBody>
      </p:sp>
      <p:pic>
        <p:nvPicPr>
          <p:cNvPr id="4" name="Picture 3">
            <a:extLst>
              <a:ext uri="{FF2B5EF4-FFF2-40B4-BE49-F238E27FC236}">
                <a16:creationId xmlns:a16="http://schemas.microsoft.com/office/drawing/2014/main" id="{233DE0B1-6CC8-4B04-B088-C702D633E3CC}"/>
              </a:ext>
            </a:extLst>
          </p:cNvPr>
          <p:cNvPicPr>
            <a:picLocks noChangeAspect="1"/>
          </p:cNvPicPr>
          <p:nvPr/>
        </p:nvPicPr>
        <p:blipFill>
          <a:blip r:embed="rId2"/>
          <a:stretch>
            <a:fillRect/>
          </a:stretch>
        </p:blipFill>
        <p:spPr>
          <a:xfrm>
            <a:off x="214746" y="856161"/>
            <a:ext cx="11780982" cy="5873318"/>
          </a:xfrm>
          <a:prstGeom prst="rect">
            <a:avLst/>
          </a:prstGeom>
        </p:spPr>
      </p:pic>
    </p:spTree>
    <p:extLst>
      <p:ext uri="{BB962C8B-B14F-4D97-AF65-F5344CB8AC3E}">
        <p14:creationId xmlns:p14="http://schemas.microsoft.com/office/powerpoint/2010/main" val="161269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err="1"/>
              <a:t>Weather.db</a:t>
            </a:r>
            <a:r>
              <a:rPr lang="en-US" sz="4400" dirty="0"/>
              <a:t> File</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p:txBody>
          <a:bodyPr/>
          <a:lstStyle/>
          <a:p>
            <a:r>
              <a:rPr lang="en-US" dirty="0"/>
              <a:t>Screenshot of Windows Explorer showing database file </a:t>
            </a:r>
            <a:r>
              <a:rPr lang="en-US" dirty="0" err="1"/>
              <a:t>Weather.db</a:t>
            </a:r>
            <a:r>
              <a:rPr lang="en-US" dirty="0"/>
              <a:t> was created</a:t>
            </a:r>
          </a:p>
          <a:p>
            <a:endParaRPr lang="en-US" dirty="0"/>
          </a:p>
        </p:txBody>
      </p:sp>
      <p:pic>
        <p:nvPicPr>
          <p:cNvPr id="4" name="Picture 3">
            <a:extLst>
              <a:ext uri="{FF2B5EF4-FFF2-40B4-BE49-F238E27FC236}">
                <a16:creationId xmlns:a16="http://schemas.microsoft.com/office/drawing/2014/main" id="{145C0D9B-7B46-460B-86C6-6420C8E639C1}"/>
              </a:ext>
            </a:extLst>
          </p:cNvPr>
          <p:cNvPicPr>
            <a:picLocks noChangeAspect="1"/>
          </p:cNvPicPr>
          <p:nvPr/>
        </p:nvPicPr>
        <p:blipFill>
          <a:blip r:embed="rId2"/>
          <a:stretch>
            <a:fillRect/>
          </a:stretch>
        </p:blipFill>
        <p:spPr>
          <a:xfrm>
            <a:off x="407453" y="838200"/>
            <a:ext cx="11055595" cy="6019800"/>
          </a:xfrm>
          <a:prstGeom prst="rect">
            <a:avLst/>
          </a:prstGeom>
        </p:spPr>
      </p:pic>
      <p:pic>
        <p:nvPicPr>
          <p:cNvPr id="5" name="Picture 4">
            <a:extLst>
              <a:ext uri="{FF2B5EF4-FFF2-40B4-BE49-F238E27FC236}">
                <a16:creationId xmlns:a16="http://schemas.microsoft.com/office/drawing/2014/main" id="{B48EFD6D-E56B-45BC-AED6-4F64C6B3DC05}"/>
              </a:ext>
            </a:extLst>
          </p:cNvPr>
          <p:cNvPicPr>
            <a:picLocks noChangeAspect="1"/>
          </p:cNvPicPr>
          <p:nvPr/>
        </p:nvPicPr>
        <p:blipFill>
          <a:blip r:embed="rId3"/>
          <a:stretch>
            <a:fillRect/>
          </a:stretch>
        </p:blipFill>
        <p:spPr>
          <a:xfrm>
            <a:off x="134472" y="142875"/>
            <a:ext cx="11893922" cy="65722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2368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528257" y="277092"/>
            <a:ext cx="9135486" cy="976745"/>
          </a:xfrm>
        </p:spPr>
        <p:txBody>
          <a:bodyPr>
            <a:normAutofit fontScale="90000"/>
          </a:bodyPr>
          <a:lstStyle/>
          <a:p>
            <a:r>
              <a:rPr lang="en-US" sz="4400" b="1" dirty="0"/>
              <a:t>Query to retrieve all columns and all rows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3248166"/>
            <a:ext cx="3932237" cy="2620821"/>
          </a:xfrm>
        </p:spPr>
        <p:txBody>
          <a:bodyPr/>
          <a:lstStyle/>
          <a:p>
            <a:endParaRPr lang="en-US" dirty="0"/>
          </a:p>
        </p:txBody>
      </p:sp>
      <p:pic>
        <p:nvPicPr>
          <p:cNvPr id="4" name="Picture 3">
            <a:extLst>
              <a:ext uri="{FF2B5EF4-FFF2-40B4-BE49-F238E27FC236}">
                <a16:creationId xmlns:a16="http://schemas.microsoft.com/office/drawing/2014/main" id="{D9F2391D-93EC-4F77-9615-1AFBABCCDF1B}"/>
              </a:ext>
            </a:extLst>
          </p:cNvPr>
          <p:cNvPicPr>
            <a:picLocks noChangeAspect="1"/>
          </p:cNvPicPr>
          <p:nvPr/>
        </p:nvPicPr>
        <p:blipFill>
          <a:blip r:embed="rId2"/>
          <a:stretch>
            <a:fillRect/>
          </a:stretch>
        </p:blipFill>
        <p:spPr>
          <a:xfrm>
            <a:off x="103908" y="1477818"/>
            <a:ext cx="12011891" cy="5033818"/>
          </a:xfrm>
          <a:prstGeom prst="rect">
            <a:avLst/>
          </a:prstGeom>
        </p:spPr>
      </p:pic>
    </p:spTree>
    <p:extLst>
      <p:ext uri="{BB962C8B-B14F-4D97-AF65-F5344CB8AC3E}">
        <p14:creationId xmlns:p14="http://schemas.microsoft.com/office/powerpoint/2010/main" val="150249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244042" y="193964"/>
            <a:ext cx="11809412" cy="1488330"/>
          </a:xfrm>
        </p:spPr>
        <p:txBody>
          <a:bodyPr>
            <a:normAutofit/>
          </a:bodyPr>
          <a:lstStyle/>
          <a:p>
            <a:r>
              <a:rPr lang="en-US" sz="4400" b="1" dirty="0"/>
              <a:t>Query to retrieve lowest and highest temperatures</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3848668"/>
            <a:ext cx="3932237" cy="2020319"/>
          </a:xfrm>
        </p:spPr>
        <p:txBody>
          <a:bodyPr/>
          <a:lstStyle/>
          <a:p>
            <a:endParaRPr lang="en-US" dirty="0"/>
          </a:p>
        </p:txBody>
      </p:sp>
      <p:pic>
        <p:nvPicPr>
          <p:cNvPr id="4" name="Picture 3">
            <a:extLst>
              <a:ext uri="{FF2B5EF4-FFF2-40B4-BE49-F238E27FC236}">
                <a16:creationId xmlns:a16="http://schemas.microsoft.com/office/drawing/2014/main" id="{FE85544B-F3CD-4D5A-91C2-386EEDE5229A}"/>
              </a:ext>
            </a:extLst>
          </p:cNvPr>
          <p:cNvPicPr>
            <a:picLocks noChangeAspect="1"/>
          </p:cNvPicPr>
          <p:nvPr/>
        </p:nvPicPr>
        <p:blipFill>
          <a:blip r:embed="rId2"/>
          <a:stretch>
            <a:fillRect/>
          </a:stretch>
        </p:blipFill>
        <p:spPr>
          <a:xfrm>
            <a:off x="244042" y="1407711"/>
            <a:ext cx="11947958" cy="5387944"/>
          </a:xfrm>
          <a:prstGeom prst="rect">
            <a:avLst/>
          </a:prstGeom>
        </p:spPr>
      </p:pic>
    </p:spTree>
    <p:extLst>
      <p:ext uri="{BB962C8B-B14F-4D97-AF65-F5344CB8AC3E}">
        <p14:creationId xmlns:p14="http://schemas.microsoft.com/office/powerpoint/2010/main" val="1778968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2100552" y="166254"/>
            <a:ext cx="8442757" cy="1529893"/>
          </a:xfrm>
        </p:spPr>
        <p:txBody>
          <a:bodyPr>
            <a:normAutofit/>
          </a:bodyPr>
          <a:lstStyle/>
          <a:p>
            <a:r>
              <a:rPr lang="en-US" sz="4400" b="1" dirty="0"/>
              <a:t>Query to retrieve all clear days</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3848668"/>
            <a:ext cx="3932237" cy="2020319"/>
          </a:xfrm>
        </p:spPr>
        <p:txBody>
          <a:bodyPr/>
          <a:lstStyle/>
          <a:p>
            <a:endParaRPr lang="en-US" dirty="0"/>
          </a:p>
        </p:txBody>
      </p:sp>
      <p:pic>
        <p:nvPicPr>
          <p:cNvPr id="4" name="Picture 3">
            <a:extLst>
              <a:ext uri="{FF2B5EF4-FFF2-40B4-BE49-F238E27FC236}">
                <a16:creationId xmlns:a16="http://schemas.microsoft.com/office/drawing/2014/main" id="{5511CA12-C783-4423-B99F-FD95F4DBD392}"/>
              </a:ext>
            </a:extLst>
          </p:cNvPr>
          <p:cNvPicPr>
            <a:picLocks noChangeAspect="1"/>
          </p:cNvPicPr>
          <p:nvPr/>
        </p:nvPicPr>
        <p:blipFill>
          <a:blip r:embed="rId2"/>
          <a:stretch>
            <a:fillRect/>
          </a:stretch>
        </p:blipFill>
        <p:spPr>
          <a:xfrm>
            <a:off x="55418" y="1184050"/>
            <a:ext cx="12053455" cy="5507696"/>
          </a:xfrm>
          <a:prstGeom prst="rect">
            <a:avLst/>
          </a:prstGeom>
        </p:spPr>
      </p:pic>
    </p:spTree>
    <p:extLst>
      <p:ext uri="{BB962C8B-B14F-4D97-AF65-F5344CB8AC3E}">
        <p14:creationId xmlns:p14="http://schemas.microsoft.com/office/powerpoint/2010/main" val="2761904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2266</TotalTime>
  <Words>790</Words>
  <Application>Microsoft Office PowerPoint</Application>
  <PresentationFormat>Widescreen</PresentationFormat>
  <Paragraphs>211</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Introduction</vt:lpstr>
      <vt:lpstr>Flowchart</vt:lpstr>
      <vt:lpstr>                     Software Inventory </vt:lpstr>
      <vt:lpstr>    Python Console </vt:lpstr>
      <vt:lpstr>     WeatherDb.py Code</vt:lpstr>
      <vt:lpstr>Weather.db File (Screenshot)</vt:lpstr>
      <vt:lpstr>Query to retrieve all columns and all rows</vt:lpstr>
      <vt:lpstr>Query to retrieve lowest and highest temperatures </vt:lpstr>
      <vt:lpstr>Query to retrieve all clear days </vt:lpstr>
      <vt:lpstr>Python code</vt:lpstr>
      <vt:lpstr>Retrieve and Convert Data to CSV Format</vt:lpstr>
      <vt:lpstr>Temperature and Humidity Chart (Graph)</vt:lpstr>
      <vt:lpstr>Plot # 1</vt:lpstr>
      <vt:lpstr>Plot #2 </vt:lpstr>
      <vt:lpstr>Analysis </vt:lpstr>
      <vt:lpstr>       Prediction </vt:lpstr>
      <vt:lpstr>        CHALLENGES I had numerous challenges during week 5 to 8 as assignments got more complicating. However, my professor and tutors at DeVry University was extremely helpful in teaching me by Live Web links and Web Chats. Most of my confusion was with Syntax errors, Variant placements and understanding of questions asked before coding to make Python readable.</vt:lpstr>
      <vt:lpstr>CAREER SKILLS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Frazier, Lisa</dc:creator>
  <cp:lastModifiedBy>Frazier, Lisa</cp:lastModifiedBy>
  <cp:revision>3</cp:revision>
  <dcterms:created xsi:type="dcterms:W3CDTF">2022-02-21T04:42:13Z</dcterms:created>
  <dcterms:modified xsi:type="dcterms:W3CDTF">2023-12-16T05:41:20Z</dcterms:modified>
</cp:coreProperties>
</file>